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764" r:id="rId3"/>
    <p:sldId id="257" r:id="rId4"/>
    <p:sldId id="766" r:id="rId5"/>
    <p:sldId id="258" r:id="rId6"/>
    <p:sldId id="767" r:id="rId7"/>
    <p:sldId id="260" r:id="rId8"/>
    <p:sldId id="259" r:id="rId9"/>
    <p:sldId id="261" r:id="rId10"/>
    <p:sldId id="262" r:id="rId11"/>
    <p:sldId id="263" r:id="rId12"/>
    <p:sldId id="264" r:id="rId13"/>
    <p:sldId id="265" r:id="rId14"/>
    <p:sldId id="768" r:id="rId15"/>
    <p:sldId id="769" r:id="rId16"/>
    <p:sldId id="770" r:id="rId17"/>
    <p:sldId id="771" r:id="rId18"/>
    <p:sldId id="772" r:id="rId19"/>
    <p:sldId id="773" r:id="rId20"/>
    <p:sldId id="774" r:id="rId21"/>
    <p:sldId id="775" r:id="rId22"/>
    <p:sldId id="776" r:id="rId23"/>
    <p:sldId id="266" r:id="rId24"/>
    <p:sldId id="267" r:id="rId25"/>
    <p:sldId id="765" r:id="rId26"/>
    <p:sldId id="268" r:id="rId27"/>
    <p:sldId id="269" r:id="rId28"/>
    <p:sldId id="732" r:id="rId29"/>
    <p:sldId id="750" r:id="rId30"/>
    <p:sldId id="753" r:id="rId31"/>
    <p:sldId id="733" r:id="rId32"/>
    <p:sldId id="737" r:id="rId33"/>
    <p:sldId id="761" r:id="rId34"/>
    <p:sldId id="762" r:id="rId35"/>
    <p:sldId id="763" r:id="rId3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13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jpe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223B9D8B-EB7B-F844-A4AE-E254177D20A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4763" y="-3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t" anchorCtr="0" compatLnSpc="1">
            <a:prstTxWarp prst="textNoShape">
              <a:avLst/>
            </a:prstTxWarp>
          </a:bodyPr>
          <a:lstStyle>
            <a:lvl1pPr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6A9CBD01-58E0-034B-835E-DE047DF300B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-3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t" anchorCtr="0" compatLnSpc="1">
            <a:prstTxWarp prst="textNoShape">
              <a:avLst/>
            </a:prstTxWarp>
          </a:bodyPr>
          <a:lstStyle>
            <a:lvl1pPr algn="r"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6E942255-DA3C-A229-5CAE-161B2F9780BB}"/>
              </a:ext>
            </a:extLst>
          </p:cNvPr>
          <p:cNvSpPr>
            <a:spLocks noChangeArrowheads="1" noTextEdit="1"/>
          </p:cNvSpPr>
          <p:nvPr>
            <p:ph type="sldImg" idx="2"/>
          </p:nvPr>
        </p:nvSpPr>
        <p:spPr bwMode="auto">
          <a:xfrm>
            <a:off x="1227138" y="690563"/>
            <a:ext cx="4862512" cy="36464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CA2AAC65-CA02-6F4B-82EB-5F8827EC3D7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3138" y="4572000"/>
            <a:ext cx="5368925" cy="434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681" tIns="48014" rIns="97681" bIns="480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F2400E76-5251-4940-B960-F2F4EAF0507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4763" y="9147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b" anchorCtr="0" compatLnSpc="1">
            <a:prstTxWarp prst="textNoShape">
              <a:avLst/>
            </a:prstTxWarp>
          </a:bodyPr>
          <a:lstStyle>
            <a:lvl1pPr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EDF0BED7-42B0-3A42-91FA-564E613DF6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47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b" anchorCtr="0" compatLnSpc="1">
            <a:prstTxWarp prst="textNoShape">
              <a:avLst/>
            </a:prstTxWarp>
          </a:bodyPr>
          <a:lstStyle>
            <a:lvl1pPr algn="r" defTabSz="973138">
              <a:defRPr sz="1100" i="1"/>
            </a:lvl1pPr>
          </a:lstStyle>
          <a:p>
            <a:fld id="{81E0F488-48F4-F845-8976-76AFD6843A3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charset="0"/>
        <a:cs typeface="ＭＳ Ｐゴシック" charset="0"/>
      </a:defRPr>
    </a:lvl1pPr>
    <a:lvl2pPr marL="461963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2pPr>
    <a:lvl3pPr marL="923925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3pPr>
    <a:lvl4pPr marL="1387475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4pPr>
    <a:lvl5pPr marL="1849438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>
            <a:extLst>
              <a:ext uri="{FF2B5EF4-FFF2-40B4-BE49-F238E27FC236}">
                <a16:creationId xmlns:a16="http://schemas.microsoft.com/office/drawing/2014/main" id="{96BBC16A-C3A2-55EF-E94C-03206AAC2E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E51D62D6-27E3-C84F-AA3A-61DD8139FEA5}" type="slidenum">
              <a:rPr lang="en-US" altLang="en-US" sz="1100"/>
              <a:pPr/>
              <a:t>1</a:t>
            </a:fld>
            <a:endParaRPr lang="en-US" altLang="en-US" sz="1100"/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8030EE04-E919-3D16-7584-2159E04DD805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C2DA1F48-E6B2-8C27-D396-97747C4553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>
            <a:extLst>
              <a:ext uri="{FF2B5EF4-FFF2-40B4-BE49-F238E27FC236}">
                <a16:creationId xmlns:a16="http://schemas.microsoft.com/office/drawing/2014/main" id="{6B5126D6-0E82-F15A-D16C-0AF14C996D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2FFB459E-9C23-284E-84A0-C5C3C5418FBD}" type="slidenum">
              <a:rPr lang="en-US" altLang="en-US" sz="1100"/>
              <a:pPr/>
              <a:t>29</a:t>
            </a:fld>
            <a:endParaRPr lang="en-US" altLang="en-US" sz="1100"/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8E222BFF-F780-7EC5-0F45-533CFCB9CACD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BFA8CFCF-CBB3-B876-0D59-FD1C0F9E42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>
            <a:extLst>
              <a:ext uri="{FF2B5EF4-FFF2-40B4-BE49-F238E27FC236}">
                <a16:creationId xmlns:a16="http://schemas.microsoft.com/office/drawing/2014/main" id="{BD29BC61-3E3D-E393-4C36-A56B0EDF03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AC3C336C-EDF7-C44A-AF79-A4962DD6A083}" type="slidenum">
              <a:rPr lang="en-US" altLang="en-US" sz="1100"/>
              <a:pPr/>
              <a:t>30</a:t>
            </a:fld>
            <a:endParaRPr lang="en-US" altLang="en-US" sz="1100"/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2447BB0B-BE43-FFDD-95DC-E82142265421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EBB8E15F-798C-A3F8-732F-2F1FDD81A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Rectangle 5"/>
          <p:cNvSpPr>
            <a:spLocks noGrp="1" noChangeArrowheads="1"/>
          </p:cNvSpPr>
          <p:nvPr>
            <p:ph type="ctrTitle" sz="quarter"/>
          </p:nvPr>
        </p:nvSpPr>
        <p:spPr>
          <a:xfrm>
            <a:off x="838200" y="1600200"/>
            <a:ext cx="6781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5800" y="3429000"/>
            <a:ext cx="6400800" cy="1752600"/>
          </a:xfrm>
        </p:spPr>
        <p:txBody>
          <a:bodyPr anchor="ctr"/>
          <a:lstStyle>
            <a:lvl1pPr marL="0" indent="0" algn="ctr">
              <a:buFont typeface="Monotype Sorts" pitchFamily="1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Rectangle 7">
            <a:extLst>
              <a:ext uri="{FF2B5EF4-FFF2-40B4-BE49-F238E27FC236}">
                <a16:creationId xmlns:a16="http://schemas.microsoft.com/office/drawing/2014/main" id="{9FCA3227-EDDE-507D-A641-C97C9079DD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F4BA1816-B3CD-BF07-BEAF-251C16B7C85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5D1DDE5A-BBE3-70A9-2BCF-D5B217A813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F4097C-CB4D-0845-A36B-FBD92238DF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8206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9DB7A92-D2CB-D26F-565E-CBBD9013394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135A1EC-9C05-04BD-CC36-5065F2495B9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91F8ED8-6AED-5D6F-2EF4-9909DAF4635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CAA8E80-3897-0E4D-994A-5CA51A93446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3145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41A8AE1A-3919-7DF2-C0DD-3460440FC04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395F0622-0D92-ED97-8F25-3E2BB07C5F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5FADEBA7-E1F2-8C07-5886-C1FDFA842B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957AE7-4303-0145-A953-25A1EF3378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6189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974C4D3-8F2B-A397-7EB1-EA3565ACA52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9DB2499-189E-1DCA-8168-914ECA55CE9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70C43400-6D26-1A6C-A838-E2B916AF54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240CDA-E836-C647-9EF9-D07EBFBF3FB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375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72AE000-73FC-12AC-CB01-504F16B74A7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ECC03D02-5DEF-CDA2-BAEB-A4B7D87C32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C9F25A2A-9119-F73A-26F6-897F4BF1BC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7BCE14-E70F-E44E-8CC5-646B34AD0DD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5994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235DDDF-9634-FF58-4413-36B8CA3E40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59F7C923-1208-D8F6-76EF-77AC80FC0E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C2742F5-42CF-9A25-7BD8-67BE4ECDB48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3F0381-306A-0B47-BC13-D599D67593F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248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47651DAF-4932-F92E-BCB6-D6B3658037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FC80A3F2-4DED-6B31-E588-B2EDE5727A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26C8FEB1-E5F0-766B-122E-99C956D6D7A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399579-87D0-0447-BEDF-CD435B84BD4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94060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AA2901E0-B5B7-DA60-5CBC-080818B3805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EFCC41BD-B9C7-64E4-6DAA-35515AB823F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F1122384-FA49-E437-E61C-F171C02CEB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EA1A7B-31C5-5244-909A-B3E6ED00499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6522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7C3EA482-EE0C-5AA0-1BDA-3E332FB1D7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532D41C-FCC2-0F3A-1BE1-A696C73E4F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45650613-8C0D-7E22-7FDF-24AFC75F583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91E431-8665-5449-932A-E31B5F845B3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9659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917DE0D-F226-3698-952C-E8BD66B7495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9DB5E5D8-594D-86BA-57E9-5D836F9A436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62796672-6822-16CE-7D25-D330B9C8E7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7B94ADB-D18B-6E42-8E19-13C16544F5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6597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552464F1-F2B9-438C-F06C-F15493D610B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A9A475E-F057-9A15-A22D-E7C49B33D76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4801E024-00AB-49D8-0112-C484D6B974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14E460-0ADF-C742-907D-87246AB4A8A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9577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5">
            <a:extLst>
              <a:ext uri="{FF2B5EF4-FFF2-40B4-BE49-F238E27FC236}">
                <a16:creationId xmlns:a16="http://schemas.microsoft.com/office/drawing/2014/main" id="{3133B5C9-E282-6A45-8479-BF05384B05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304800"/>
            <a:ext cx="6324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6">
            <a:extLst>
              <a:ext uri="{FF2B5EF4-FFF2-40B4-BE49-F238E27FC236}">
                <a16:creationId xmlns:a16="http://schemas.microsoft.com/office/drawing/2014/main" id="{E67EE418-CEA8-DB73-795C-E169EEFA6D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D6A743E9-E597-074D-BE84-9DC09469EC0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7262675-B978-B64C-90D5-45C071C0281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FFFF5ECE-DC0C-5144-A996-0C6D9B9E89A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D93E24AA-269B-6E4E-B913-C08BEDE36B8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Monotype Sorts" pitchFamily="2" charset="2"/>
        <a:buChar char="l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800">
          <a:solidFill>
            <a:schemeClr val="tx1"/>
          </a:solidFill>
          <a:latin typeface="+mn-lt"/>
          <a:ea typeface="ＭＳ Ｐゴシック" pitchFamily="1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Monotype Sorts" pitchFamily="2" charset="2"/>
        <a:buChar char="l"/>
        <a:defRPr sz="2400">
          <a:solidFill>
            <a:schemeClr val="tx1"/>
          </a:solidFill>
          <a:latin typeface="+mn-lt"/>
          <a:ea typeface="ＭＳ Ｐゴシック" pitchFamily="1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000">
          <a:solidFill>
            <a:schemeClr val="tx1"/>
          </a:solidFill>
          <a:latin typeface="+mn-lt"/>
          <a:ea typeface="ＭＳ Ｐゴシック" pitchFamily="1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rtificial_intelligence" TargetMode="External"/><Relationship Id="rId7" Type="http://schemas.openxmlformats.org/officeDocument/2006/relationships/hyperlink" Target="https://en.wikipedia.org/wiki/Alan_Kay" TargetMode="External"/><Relationship Id="rId2" Type="http://schemas.openxmlformats.org/officeDocument/2006/relationships/hyperlink" Target="https://en.wikipedia.org/wiki/M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Object-oriented_programming#cite_note-4" TargetMode="External"/><Relationship Id="rId5" Type="http://schemas.openxmlformats.org/officeDocument/2006/relationships/hyperlink" Target="https://en.wikipedia.org/wiki/Object-oriented_programming#cite_note-3" TargetMode="External"/><Relationship Id="rId4" Type="http://schemas.openxmlformats.org/officeDocument/2006/relationships/hyperlink" Target="https://en.wikipedia.org/wiki/Lisp_(programming_language)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ynamically_typed" TargetMode="External"/><Relationship Id="rId2" Type="http://schemas.openxmlformats.org/officeDocument/2006/relationships/hyperlink" Target="https://en.wikipedia.org/wiki/Object-oriented_programm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hyperlink" Target="https://en.wikipedia.org/wiki/Programming_language" TargetMode="External"/><Relationship Id="rId4" Type="http://schemas.openxmlformats.org/officeDocument/2006/relationships/hyperlink" Target="https://en.wikipedia.org/wiki/Reflection_(computer_science)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>
            <a:extLst>
              <a:ext uri="{FF2B5EF4-FFF2-40B4-BE49-F238E27FC236}">
                <a16:creationId xmlns:a16="http://schemas.microsoft.com/office/drawing/2014/main" id="{B6755DAA-FB26-BAB4-D0EF-957C4F10B69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15362" name="Rectangle 8">
            <a:extLst>
              <a:ext uri="{FF2B5EF4-FFF2-40B4-BE49-F238E27FC236}">
                <a16:creationId xmlns:a16="http://schemas.microsoft.com/office/drawing/2014/main" id="{BD6669D7-D227-B2FA-F8D1-92587105877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ecs36b, Fall 2022</a:t>
            </a:r>
          </a:p>
        </p:txBody>
      </p:sp>
      <p:sp>
        <p:nvSpPr>
          <p:cNvPr id="15363" name="Rectangle 9">
            <a:extLst>
              <a:ext uri="{FF2B5EF4-FFF2-40B4-BE49-F238E27FC236}">
                <a16:creationId xmlns:a16="http://schemas.microsoft.com/office/drawing/2014/main" id="{57680DB3-C465-4DF6-E47D-ECAC23ADA4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0</a:t>
            </a: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86E76940-902C-794A-A9BA-D39C43ED919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001963" y="1219200"/>
            <a:ext cx="7772400" cy="1143000"/>
          </a:xfrm>
        </p:spPr>
        <p:txBody>
          <a:bodyPr/>
          <a:lstStyle/>
          <a:p>
            <a:pPr algn="l">
              <a:defRPr/>
            </a:pPr>
            <a: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  <a:t>ecs36b Fall 2021:</a:t>
            </a:r>
            <a:b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</a:br>
            <a:r>
              <a:rPr lang="en-US" sz="3600" i="1" u="sng" dirty="0">
                <a:solidFill>
                  <a:schemeClr val="tx1"/>
                </a:solidFill>
                <a:latin typeface="Times New Roman" charset="0"/>
              </a:rPr>
              <a:t>Software Development &amp;</a:t>
            </a:r>
            <a:br>
              <a:rPr lang="en-US" sz="3600" i="1" u="sng" dirty="0">
                <a:solidFill>
                  <a:schemeClr val="tx1"/>
                </a:solidFill>
                <a:latin typeface="Times New Roman" charset="0"/>
              </a:rPr>
            </a:br>
            <a:r>
              <a:rPr lang="en-US" sz="3600" i="1" u="sng" dirty="0">
                <a:solidFill>
                  <a:schemeClr val="tx1"/>
                </a:solidFill>
                <a:latin typeface="Times New Roman" charset="0"/>
              </a:rPr>
              <a:t>Object-Oriented Programming</a:t>
            </a:r>
            <a:br>
              <a:rPr lang="en-US" i="1" u="sng" dirty="0">
                <a:solidFill>
                  <a:schemeClr val="tx1"/>
                </a:solidFill>
                <a:latin typeface="Times New Roman" charset="0"/>
              </a:rPr>
            </a:br>
            <a: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  <a:t>#01: Object-Oriented Paradigm (1/2)</a:t>
            </a:r>
            <a:endParaRPr lang="en-US" sz="2400" u="sng" dirty="0">
              <a:solidFill>
                <a:srgbClr val="FFFF99"/>
              </a:solidFill>
              <a:effectLst/>
              <a:latin typeface="Comic Sans MS" charset="0"/>
            </a:endParaRPr>
          </a:p>
        </p:txBody>
      </p:sp>
      <p:sp>
        <p:nvSpPr>
          <p:cNvPr id="15365" name="Rectangle 3">
            <a:extLst>
              <a:ext uri="{FF2B5EF4-FFF2-40B4-BE49-F238E27FC236}">
                <a16:creationId xmlns:a16="http://schemas.microsoft.com/office/drawing/2014/main" id="{0A5BF047-A699-5A28-6218-60C0482F9BA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5453063" y="4932363"/>
            <a:ext cx="3181350" cy="1241425"/>
          </a:xfrm>
          <a:noFill/>
        </p:spPr>
        <p:txBody>
          <a:bodyPr/>
          <a:lstStyle/>
          <a:p>
            <a:pPr algn="l">
              <a:spcBef>
                <a:spcPct val="0"/>
              </a:spcBef>
              <a:buFont typeface="Monotype Sorts" pitchFamily="2" charset="2"/>
              <a:buNone/>
            </a:pPr>
            <a:r>
              <a:rPr lang="en-US" altLang="en-US" i="1">
                <a:ea typeface="ＭＳ Ｐゴシック" panose="020B0600070205080204" pitchFamily="34" charset="-128"/>
              </a:rPr>
              <a:t>Dr. S. Felix Wu</a:t>
            </a:r>
            <a:endParaRPr lang="en-US" altLang="en-US">
              <a:ea typeface="ＭＳ Ｐゴシック" panose="020B0600070205080204" pitchFamily="34" charset="-128"/>
            </a:endParaRPr>
          </a:p>
          <a:p>
            <a:pPr algn="l">
              <a:spcBef>
                <a:spcPct val="0"/>
              </a:spcBef>
              <a:buFont typeface="Monotype Sorts" pitchFamily="2" charset="2"/>
              <a:buNone/>
            </a:pPr>
            <a:r>
              <a:rPr lang="en-US" altLang="en-US" sz="2800" u="sng">
                <a:ea typeface="ＭＳ Ｐゴシック" panose="020B0600070205080204" pitchFamily="34" charset="-128"/>
              </a:rPr>
              <a:t>sfwu@ucdavis.edu</a:t>
            </a:r>
            <a:endParaRPr lang="en-US" altLang="en-US" sz="2800" u="sng">
              <a:solidFill>
                <a:srgbClr val="FFCC99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15366" name="Picture 1">
            <a:extLst>
              <a:ext uri="{FF2B5EF4-FFF2-40B4-BE49-F238E27FC236}">
                <a16:creationId xmlns:a16="http://schemas.microsoft.com/office/drawing/2014/main" id="{639F3BE0-855E-83C6-61C2-91082B3F62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1338"/>
            <a:ext cx="2773363" cy="189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2">
            <a:extLst>
              <a:ext uri="{FF2B5EF4-FFF2-40B4-BE49-F238E27FC236}">
                <a16:creationId xmlns:a16="http://schemas.microsoft.com/office/drawing/2014/main" id="{C0558DDB-0969-2D0E-19B4-2574CA8AD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590800"/>
            <a:ext cx="3124200" cy="351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8" name="TextBox 3">
            <a:extLst>
              <a:ext uri="{FF2B5EF4-FFF2-40B4-BE49-F238E27FC236}">
                <a16:creationId xmlns:a16="http://schemas.microsoft.com/office/drawing/2014/main" id="{28CAB1E8-8A7E-CD36-B3B4-F80CE5928B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167063"/>
            <a:ext cx="273685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Abstraction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Encapsulation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Polymorphism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Inheritance</a:t>
            </a:r>
          </a:p>
        </p:txBody>
      </p:sp>
      <p:grpSp>
        <p:nvGrpSpPr>
          <p:cNvPr id="15369" name="Group 32">
            <a:extLst>
              <a:ext uri="{FF2B5EF4-FFF2-40B4-BE49-F238E27FC236}">
                <a16:creationId xmlns:a16="http://schemas.microsoft.com/office/drawing/2014/main" id="{33D5CE79-1005-BC76-AF7B-62BD5249F6ED}"/>
              </a:ext>
            </a:extLst>
          </p:cNvPr>
          <p:cNvGrpSpPr>
            <a:grpSpLocks/>
          </p:cNvGrpSpPr>
          <p:nvPr/>
        </p:nvGrpSpPr>
        <p:grpSpPr bwMode="auto">
          <a:xfrm>
            <a:off x="4419600" y="2590800"/>
            <a:ext cx="3886200" cy="2362200"/>
            <a:chOff x="2667000" y="2209800"/>
            <a:chExt cx="5867400" cy="3886200"/>
          </a:xfrm>
        </p:grpSpPr>
        <p:sp>
          <p:nvSpPr>
            <p:cNvPr id="15370" name="Oval 4">
              <a:extLst>
                <a:ext uri="{FF2B5EF4-FFF2-40B4-BE49-F238E27FC236}">
                  <a16:creationId xmlns:a16="http://schemas.microsoft.com/office/drawing/2014/main" id="{F5B7263F-8EAC-3A23-A657-FEDCEA3EA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400" y="2514600"/>
              <a:ext cx="3810000" cy="3581400"/>
            </a:xfrm>
            <a:prstGeom prst="ellipse">
              <a:avLst/>
            </a:prstGeom>
            <a:noFill/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1" name="AutoShape 9">
              <a:extLst>
                <a:ext uri="{FF2B5EF4-FFF2-40B4-BE49-F238E27FC236}">
                  <a16:creationId xmlns:a16="http://schemas.microsoft.com/office/drawing/2014/main" id="{B9D66D71-9778-3049-5B6B-6BD6849002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3352800"/>
              <a:ext cx="1066800" cy="762000"/>
            </a:xfrm>
            <a:prstGeom prst="flowChartMagneticDrum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2" name="AutoShape 10">
              <a:extLst>
                <a:ext uri="{FF2B5EF4-FFF2-40B4-BE49-F238E27FC236}">
                  <a16:creationId xmlns:a16="http://schemas.microsoft.com/office/drawing/2014/main" id="{606CB63A-3B3A-BDCA-2D93-2C402A176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4572000"/>
              <a:ext cx="1066800" cy="762000"/>
            </a:xfrm>
            <a:prstGeom prst="flowChartMagneticDrum">
              <a:avLst/>
            </a:prstGeom>
            <a:solidFill>
              <a:srgbClr val="6600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3" name="AutoShape 11">
              <a:extLst>
                <a:ext uri="{FF2B5EF4-FFF2-40B4-BE49-F238E27FC236}">
                  <a16:creationId xmlns:a16="http://schemas.microsoft.com/office/drawing/2014/main" id="{F4481C33-BE51-44A5-9E3E-90A83AF857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00" y="4038600"/>
              <a:ext cx="1066800" cy="762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4" name="Line 12">
              <a:extLst>
                <a:ext uri="{FF2B5EF4-FFF2-40B4-BE49-F238E27FC236}">
                  <a16:creationId xmlns:a16="http://schemas.microsoft.com/office/drawing/2014/main" id="{64F40A67-0F78-9540-B55A-B5DC080A49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95600" y="36576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5" name="Line 13">
              <a:extLst>
                <a:ext uri="{FF2B5EF4-FFF2-40B4-BE49-F238E27FC236}">
                  <a16:creationId xmlns:a16="http://schemas.microsoft.com/office/drawing/2014/main" id="{FED4DB06-DB7D-0989-4279-406DE92820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3200" y="3886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6" name="Line 14">
              <a:extLst>
                <a:ext uri="{FF2B5EF4-FFF2-40B4-BE49-F238E27FC236}">
                  <a16:creationId xmlns:a16="http://schemas.microsoft.com/office/drawing/2014/main" id="{96A7A668-BAB9-EB4A-C8D7-924898C97E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67000" y="43434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7" name="Line 15">
              <a:extLst>
                <a:ext uri="{FF2B5EF4-FFF2-40B4-BE49-F238E27FC236}">
                  <a16:creationId xmlns:a16="http://schemas.microsoft.com/office/drawing/2014/main" id="{F2E2AFAA-AC21-DE89-755F-CC5EE50168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1800" y="5029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8" name="Line 16">
              <a:extLst>
                <a:ext uri="{FF2B5EF4-FFF2-40B4-BE49-F238E27FC236}">
                  <a16:creationId xmlns:a16="http://schemas.microsoft.com/office/drawing/2014/main" id="{5BE20F46-F11A-D917-D54C-CDB0F47240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37338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9" name="Line 17">
              <a:extLst>
                <a:ext uri="{FF2B5EF4-FFF2-40B4-BE49-F238E27FC236}">
                  <a16:creationId xmlns:a16="http://schemas.microsoft.com/office/drawing/2014/main" id="{9B631B2F-80B9-BC5B-426D-244AB9E066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05400" y="4419600"/>
              <a:ext cx="7620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80" name="Line 18">
              <a:extLst>
                <a:ext uri="{FF2B5EF4-FFF2-40B4-BE49-F238E27FC236}">
                  <a16:creationId xmlns:a16="http://schemas.microsoft.com/office/drawing/2014/main" id="{5EB96713-C779-9012-C69D-F1BE8A3DF9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49530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81" name="Oval 2">
              <a:extLst>
                <a:ext uri="{FF2B5EF4-FFF2-40B4-BE49-F238E27FC236}">
                  <a16:creationId xmlns:a16="http://schemas.microsoft.com/office/drawing/2014/main" id="{58D23B82-4F54-1C7B-DC89-756D72E40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2209800"/>
              <a:ext cx="1219200" cy="1219200"/>
            </a:xfrm>
            <a:prstGeom prst="ellipse">
              <a:avLst/>
            </a:prstGeom>
            <a:solidFill>
              <a:srgbClr val="FF66CC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2" name="Oval 24">
              <a:extLst>
                <a:ext uri="{FF2B5EF4-FFF2-40B4-BE49-F238E27FC236}">
                  <a16:creationId xmlns:a16="http://schemas.microsoft.com/office/drawing/2014/main" id="{CCC3E7D3-173B-A9D8-1EFC-948E7CDA0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4200" y="4648200"/>
              <a:ext cx="990600" cy="990600"/>
            </a:xfrm>
            <a:prstGeom prst="ellipse">
              <a:avLst/>
            </a:prstGeom>
            <a:solidFill>
              <a:schemeClr val="accent1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3" name="AutoShape 11">
              <a:extLst>
                <a:ext uri="{FF2B5EF4-FFF2-40B4-BE49-F238E27FC236}">
                  <a16:creationId xmlns:a16="http://schemas.microsoft.com/office/drawing/2014/main" id="{6BF3B913-651F-DECC-3E0E-6163D85FF7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0" y="2743200"/>
              <a:ext cx="533400" cy="381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4" name="AutoShape 11">
              <a:extLst>
                <a:ext uri="{FF2B5EF4-FFF2-40B4-BE49-F238E27FC236}">
                  <a16:creationId xmlns:a16="http://schemas.microsoft.com/office/drawing/2014/main" id="{595B0022-EDAE-BBFF-995F-C078F581E1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2438400"/>
              <a:ext cx="533400" cy="381000"/>
            </a:xfrm>
            <a:prstGeom prst="flowChartMagneticDrum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5" name="AutoShape 11">
              <a:extLst>
                <a:ext uri="{FF2B5EF4-FFF2-40B4-BE49-F238E27FC236}">
                  <a16:creationId xmlns:a16="http://schemas.microsoft.com/office/drawing/2014/main" id="{264BA81C-6258-8042-66B0-C0697C832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4724400"/>
              <a:ext cx="533400" cy="381000"/>
            </a:xfrm>
            <a:prstGeom prst="flowChartMagneticDrum">
              <a:avLst/>
            </a:prstGeom>
            <a:solidFill>
              <a:srgbClr val="008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6" name="Oval 28">
              <a:extLst>
                <a:ext uri="{FF2B5EF4-FFF2-40B4-BE49-F238E27FC236}">
                  <a16:creationId xmlns:a16="http://schemas.microsoft.com/office/drawing/2014/main" id="{A7574EDA-8572-08C1-CB7C-E5AED14B31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5200" y="4800600"/>
              <a:ext cx="381000" cy="381000"/>
            </a:xfrm>
            <a:prstGeom prst="ellipse">
              <a:avLst/>
            </a:prstGeom>
            <a:solidFill>
              <a:srgbClr val="FF66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7" name="Oval 29">
              <a:extLst>
                <a:ext uri="{FF2B5EF4-FFF2-40B4-BE49-F238E27FC236}">
                  <a16:creationId xmlns:a16="http://schemas.microsoft.com/office/drawing/2014/main" id="{CE12B84A-FA87-BA22-D15A-FB209958EC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22860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8" name="Oval 30">
              <a:extLst>
                <a:ext uri="{FF2B5EF4-FFF2-40B4-BE49-F238E27FC236}">
                  <a16:creationId xmlns:a16="http://schemas.microsoft.com/office/drawing/2014/main" id="{7795AA82-1A2C-2FC4-1958-1E0058F767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2200" y="25908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9" name="Oval 31">
              <a:extLst>
                <a:ext uri="{FF2B5EF4-FFF2-40B4-BE49-F238E27FC236}">
                  <a16:creationId xmlns:a16="http://schemas.microsoft.com/office/drawing/2014/main" id="{50A4F680-E372-4403-72FC-CAAC29EA4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2971800"/>
              <a:ext cx="381000" cy="381000"/>
            </a:xfrm>
            <a:prstGeom prst="ellipse">
              <a:avLst/>
            </a:prstGeom>
            <a:solidFill>
              <a:srgbClr val="80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90" name="Diamond 4">
              <a:extLst>
                <a:ext uri="{FF2B5EF4-FFF2-40B4-BE49-F238E27FC236}">
                  <a16:creationId xmlns:a16="http://schemas.microsoft.com/office/drawing/2014/main" id="{BFE1A8AF-F595-EB49-B6B4-467C1A78C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4114800"/>
              <a:ext cx="685800" cy="533400"/>
            </a:xfrm>
            <a:prstGeom prst="diamond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91" name="AutoShape 11">
              <a:extLst>
                <a:ext uri="{FF2B5EF4-FFF2-40B4-BE49-F238E27FC236}">
                  <a16:creationId xmlns:a16="http://schemas.microsoft.com/office/drawing/2014/main" id="{4B6DEA90-5EAC-F409-B3F7-001559CFD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3429000"/>
              <a:ext cx="914400" cy="609600"/>
            </a:xfrm>
            <a:prstGeom prst="flowChartMagneticDrum">
              <a:avLst/>
            </a:prstGeom>
            <a:solidFill>
              <a:srgbClr val="FFFF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cxnSp>
          <p:nvCxnSpPr>
            <p:cNvPr id="15392" name="Curved Connector 3">
              <a:extLst>
                <a:ext uri="{FF2B5EF4-FFF2-40B4-BE49-F238E27FC236}">
                  <a16:creationId xmlns:a16="http://schemas.microsoft.com/office/drawing/2014/main" id="{74F2EFB8-8E73-B7FA-00CC-A8FC714B5F0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6553200" y="3733800"/>
              <a:ext cx="990600" cy="685800"/>
            </a:xfrm>
            <a:prstGeom prst="curvedConnector3">
              <a:avLst>
                <a:gd name="adj1" fmla="val -23079"/>
              </a:avLst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3554" name="Date Placeholder 3">
            <a:extLst>
              <a:ext uri="{FF2B5EF4-FFF2-40B4-BE49-F238E27FC236}">
                <a16:creationId xmlns:a16="http://schemas.microsoft.com/office/drawing/2014/main" id="{F4963600-8AFF-7545-9D51-D42E3AE02020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3555" name="Footer Placeholder 4">
            <a:extLst>
              <a:ext uri="{FF2B5EF4-FFF2-40B4-BE49-F238E27FC236}">
                <a16:creationId xmlns:a16="http://schemas.microsoft.com/office/drawing/2014/main" id="{88588380-2FDE-AA16-FE21-FBC00E086D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3556" name="Slide Number Placeholder 5">
            <a:extLst>
              <a:ext uri="{FF2B5EF4-FFF2-40B4-BE49-F238E27FC236}">
                <a16:creationId xmlns:a16="http://schemas.microsoft.com/office/drawing/2014/main" id="{7372609C-1849-81BA-985D-231F49BF52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3D469BF-C8B2-A14C-A28B-74C9F4A67A6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400"/>
          </a:p>
        </p:txBody>
      </p:sp>
      <p:sp>
        <p:nvSpPr>
          <p:cNvPr id="23557" name="TextBox 6">
            <a:extLst>
              <a:ext uri="{FF2B5EF4-FFF2-40B4-BE49-F238E27FC236}">
                <a16:creationId xmlns:a16="http://schemas.microsoft.com/office/drawing/2014/main" id="{A9A17B02-4759-B284-BA1B-DF82452F6D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pic>
        <p:nvPicPr>
          <p:cNvPr id="23558" name="Picture 8">
            <a:extLst>
              <a:ext uri="{FF2B5EF4-FFF2-40B4-BE49-F238E27FC236}">
                <a16:creationId xmlns:a16="http://schemas.microsoft.com/office/drawing/2014/main" id="{764FE9E8-CD09-8DFB-6D91-F10C6D72D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1419225"/>
            <a:ext cx="4700587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9" name="TextBox 9">
            <a:extLst>
              <a:ext uri="{FF2B5EF4-FFF2-40B4-BE49-F238E27FC236}">
                <a16:creationId xmlns:a16="http://schemas.microsoft.com/office/drawing/2014/main" id="{1FF7E9F8-6F8B-316B-E4E3-472E186C9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9688" y="1820863"/>
            <a:ext cx="3810000" cy="286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Large program/system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Reusability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Debugging/Testing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Extensibility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FF0000"/>
                </a:solidFill>
              </a:rPr>
              <a:t>OO is/was our hope to dramatically enhance our chance in delivering high quality software in quantity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4578" name="Date Placeholder 3">
            <a:extLst>
              <a:ext uri="{FF2B5EF4-FFF2-40B4-BE49-F238E27FC236}">
                <a16:creationId xmlns:a16="http://schemas.microsoft.com/office/drawing/2014/main" id="{50F5ACBC-CE15-B7A2-19DE-72DAF7C9885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4579" name="Footer Placeholder 4">
            <a:extLst>
              <a:ext uri="{FF2B5EF4-FFF2-40B4-BE49-F238E27FC236}">
                <a16:creationId xmlns:a16="http://schemas.microsoft.com/office/drawing/2014/main" id="{1B2AFC26-D0D6-72DF-3683-354B28153B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4580" name="Slide Number Placeholder 5">
            <a:extLst>
              <a:ext uri="{FF2B5EF4-FFF2-40B4-BE49-F238E27FC236}">
                <a16:creationId xmlns:a16="http://schemas.microsoft.com/office/drawing/2014/main" id="{2CC50076-A20E-F5BA-8DB3-A702B804AF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3473BB2-D104-544F-912C-58A8CC359C8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400"/>
          </a:p>
        </p:txBody>
      </p:sp>
      <p:sp>
        <p:nvSpPr>
          <p:cNvPr id="24581" name="TextBox 6">
            <a:extLst>
              <a:ext uri="{FF2B5EF4-FFF2-40B4-BE49-F238E27FC236}">
                <a16:creationId xmlns:a16="http://schemas.microsoft.com/office/drawing/2014/main" id="{C7055983-8FF0-9D83-6884-4D5027487B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sp>
        <p:nvSpPr>
          <p:cNvPr id="24582" name="TextBox 10">
            <a:extLst>
              <a:ext uri="{FF2B5EF4-FFF2-40B4-BE49-F238E27FC236}">
                <a16:creationId xmlns:a16="http://schemas.microsoft.com/office/drawing/2014/main" id="{B9BC24A4-EA1A-726E-DF80-7095A02A36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85900"/>
            <a:ext cx="4433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FF0000"/>
                </a:solidFill>
              </a:rPr>
              <a:t>Complexity of the Problem itself</a:t>
            </a:r>
          </a:p>
        </p:txBody>
      </p:sp>
      <p:pic>
        <p:nvPicPr>
          <p:cNvPr id="24583" name="Picture 11">
            <a:extLst>
              <a:ext uri="{FF2B5EF4-FFF2-40B4-BE49-F238E27FC236}">
                <a16:creationId xmlns:a16="http://schemas.microsoft.com/office/drawing/2014/main" id="{0880DDDC-DB10-1362-C38A-27EC62715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13" y="1947863"/>
            <a:ext cx="4868862" cy="309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Date Placeholder 3">
            <a:extLst>
              <a:ext uri="{FF2B5EF4-FFF2-40B4-BE49-F238E27FC236}">
                <a16:creationId xmlns:a16="http://schemas.microsoft.com/office/drawing/2014/main" id="{50F0332A-A515-1CAC-DA75-9618CC25E98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5602" name="Footer Placeholder 4">
            <a:extLst>
              <a:ext uri="{FF2B5EF4-FFF2-40B4-BE49-F238E27FC236}">
                <a16:creationId xmlns:a16="http://schemas.microsoft.com/office/drawing/2014/main" id="{624EC311-DBE9-5F7C-876E-A1B8AE4C0D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5603" name="Slide Number Placeholder 5">
            <a:extLst>
              <a:ext uri="{FF2B5EF4-FFF2-40B4-BE49-F238E27FC236}">
                <a16:creationId xmlns:a16="http://schemas.microsoft.com/office/drawing/2014/main" id="{1DA63804-7D32-6BF4-26E6-62635C0F877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BE678AA-DB03-4D4E-8D0D-7390EA94144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400"/>
          </a:p>
        </p:txBody>
      </p:sp>
      <p:pic>
        <p:nvPicPr>
          <p:cNvPr id="25604" name="Picture 7">
            <a:extLst>
              <a:ext uri="{FF2B5EF4-FFF2-40B4-BE49-F238E27FC236}">
                <a16:creationId xmlns:a16="http://schemas.microsoft.com/office/drawing/2014/main" id="{13358B5C-DBB5-F50E-AFC7-EE1C4DA70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1000"/>
            <a:ext cx="6003925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TextBox 8">
            <a:extLst>
              <a:ext uri="{FF2B5EF4-FFF2-40B4-BE49-F238E27FC236}">
                <a16:creationId xmlns:a16="http://schemas.microsoft.com/office/drawing/2014/main" id="{97313533-0C4C-59E1-E7A5-926DD6C50F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8800" y="533400"/>
            <a:ext cx="1858963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Control-Flow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driven</a:t>
            </a:r>
          </a:p>
        </p:txBody>
      </p:sp>
      <p:sp>
        <p:nvSpPr>
          <p:cNvPr id="25606" name="TextBox 9">
            <a:extLst>
              <a:ext uri="{FF2B5EF4-FFF2-40B4-BE49-F238E27FC236}">
                <a16:creationId xmlns:a16="http://schemas.microsoft.com/office/drawing/2014/main" id="{72333AF6-4F02-1769-730A-2185384D43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1988" y="2057400"/>
            <a:ext cx="16525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Data-driven</a:t>
            </a:r>
          </a:p>
        </p:txBody>
      </p:sp>
      <p:sp>
        <p:nvSpPr>
          <p:cNvPr id="25607" name="TextBox 10">
            <a:extLst>
              <a:ext uri="{FF2B5EF4-FFF2-40B4-BE49-F238E27FC236}">
                <a16:creationId xmlns:a16="http://schemas.microsoft.com/office/drawing/2014/main" id="{CAFB900E-0279-6868-38DB-2E69AD988D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3352800"/>
            <a:ext cx="2286000" cy="273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Data Abstraction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driven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70C0"/>
                </a:solidFill>
              </a:rPr>
              <a:t>Modeling the data </a:t>
            </a:r>
            <a:r>
              <a:rPr lang="en-US" altLang="en-US" sz="2000" u="sng">
                <a:solidFill>
                  <a:srgbClr val="C00000"/>
                </a:solidFill>
              </a:rPr>
              <a:t>naturally as what they really are</a:t>
            </a:r>
            <a:r>
              <a:rPr lang="en-US" altLang="en-US" sz="2000" u="sng">
                <a:solidFill>
                  <a:srgbClr val="0070C0"/>
                </a:solidFill>
              </a:rPr>
              <a:t> </a:t>
            </a:r>
            <a:r>
              <a:rPr lang="en-US" altLang="en-US" sz="2000">
                <a:solidFill>
                  <a:srgbClr val="0070C0"/>
                </a:solidFill>
              </a:rPr>
              <a:t>and their semantic impacts</a:t>
            </a:r>
          </a:p>
        </p:txBody>
      </p:sp>
      <p:sp>
        <p:nvSpPr>
          <p:cNvPr id="25608" name="Down Arrow 11">
            <a:extLst>
              <a:ext uri="{FF2B5EF4-FFF2-40B4-BE49-F238E27FC236}">
                <a16:creationId xmlns:a16="http://schemas.microsoft.com/office/drawing/2014/main" id="{19DE001D-A8AA-0BCC-D9BB-B42571C7F1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2400" y="1363663"/>
            <a:ext cx="228600" cy="617537"/>
          </a:xfrm>
          <a:prstGeom prst="downArrow">
            <a:avLst>
              <a:gd name="adj1" fmla="val 50000"/>
              <a:gd name="adj2" fmla="val 50063"/>
            </a:avLst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5609" name="Down Arrow 12">
            <a:extLst>
              <a:ext uri="{FF2B5EF4-FFF2-40B4-BE49-F238E27FC236}">
                <a16:creationId xmlns:a16="http://schemas.microsoft.com/office/drawing/2014/main" id="{B35630E8-D9F8-FC5B-473A-88DC91316B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4463" y="2660650"/>
            <a:ext cx="228600" cy="615950"/>
          </a:xfrm>
          <a:prstGeom prst="downArrow">
            <a:avLst>
              <a:gd name="adj1" fmla="val 50000"/>
              <a:gd name="adj2" fmla="val 49935"/>
            </a:avLst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6626" name="Date Placeholder 3">
            <a:extLst>
              <a:ext uri="{FF2B5EF4-FFF2-40B4-BE49-F238E27FC236}">
                <a16:creationId xmlns:a16="http://schemas.microsoft.com/office/drawing/2014/main" id="{241F7F7D-8282-588B-4179-E1AD337502D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6627" name="Footer Placeholder 4">
            <a:extLst>
              <a:ext uri="{FF2B5EF4-FFF2-40B4-BE49-F238E27FC236}">
                <a16:creationId xmlns:a16="http://schemas.microsoft.com/office/drawing/2014/main" id="{746C2CDC-78C5-A5D6-D93E-6F0264436A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6628" name="Slide Number Placeholder 5">
            <a:extLst>
              <a:ext uri="{FF2B5EF4-FFF2-40B4-BE49-F238E27FC236}">
                <a16:creationId xmlns:a16="http://schemas.microsoft.com/office/drawing/2014/main" id="{A04CDB69-E0E6-BE86-FADC-6AE8E14B7F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BEC7886-64C0-CC49-B32E-23C1945E150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400"/>
          </a:p>
        </p:txBody>
      </p:sp>
      <p:sp>
        <p:nvSpPr>
          <p:cNvPr id="26629" name="TextBox 6">
            <a:extLst>
              <a:ext uri="{FF2B5EF4-FFF2-40B4-BE49-F238E27FC236}">
                <a16:creationId xmlns:a16="http://schemas.microsoft.com/office/drawing/2014/main" id="{631BE324-F9DB-19BC-5C16-AA3198170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sp>
        <p:nvSpPr>
          <p:cNvPr id="26630" name="TextBox 10">
            <a:extLst>
              <a:ext uri="{FF2B5EF4-FFF2-40B4-BE49-F238E27FC236}">
                <a16:creationId xmlns:a16="http://schemas.microsoft.com/office/drawing/2014/main" id="{B7AF7C71-AB30-526B-A668-F22D73920A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85900"/>
            <a:ext cx="4433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FF0000"/>
                </a:solidFill>
              </a:rPr>
              <a:t>Complexity of the Problem itself</a:t>
            </a:r>
          </a:p>
        </p:txBody>
      </p:sp>
      <p:cxnSp>
        <p:nvCxnSpPr>
          <p:cNvPr id="26631" name="Straight Arrow Connector 7">
            <a:extLst>
              <a:ext uri="{FF2B5EF4-FFF2-40B4-BE49-F238E27FC236}">
                <a16:creationId xmlns:a16="http://schemas.microsoft.com/office/drawing/2014/main" id="{5BCCDE2A-ED9D-8026-3833-A8513F75259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90800" y="2133600"/>
            <a:ext cx="990600" cy="685800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32" name="Straight Arrow Connector 12">
            <a:extLst>
              <a:ext uri="{FF2B5EF4-FFF2-40B4-BE49-F238E27FC236}">
                <a16:creationId xmlns:a16="http://schemas.microsoft.com/office/drawing/2014/main" id="{BCE43A7E-BCB4-21F3-4A35-327F4B710800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81700" y="4303713"/>
            <a:ext cx="1143000" cy="801687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Cloud 9">
            <a:extLst>
              <a:ext uri="{FF2B5EF4-FFF2-40B4-BE49-F238E27FC236}">
                <a16:creationId xmlns:a16="http://schemas.microsoft.com/office/drawing/2014/main" id="{67E50091-2AB9-B242-AFE2-98E3051F9F61}"/>
              </a:ext>
            </a:extLst>
          </p:cNvPr>
          <p:cNvSpPr/>
          <p:nvPr/>
        </p:nvSpPr>
        <p:spPr bwMode="auto">
          <a:xfrm>
            <a:off x="3135313" y="2938463"/>
            <a:ext cx="3009900" cy="1365250"/>
          </a:xfrm>
          <a:prstGeom prst="clou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r>
              <a:rPr lang="en-US" dirty="0">
                <a:latin typeface="Times New Roman" pitchFamily="1" charset="0"/>
              </a:rPr>
              <a:t>Solving real problems!!</a:t>
            </a:r>
          </a:p>
        </p:txBody>
      </p:sp>
      <p:sp>
        <p:nvSpPr>
          <p:cNvPr id="26634" name="TextBox 13">
            <a:extLst>
              <a:ext uri="{FF2B5EF4-FFF2-40B4-BE49-F238E27FC236}">
                <a16:creationId xmlns:a16="http://schemas.microsoft.com/office/drawing/2014/main" id="{C5BCC679-216F-C33F-D00F-CA848B988C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9063" y="2357438"/>
            <a:ext cx="49307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Choosing the right-level of abstraction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27C8B-BF17-B789-46D9-2C6090C9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D2398-6AF8-6A6D-8343-674455AD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1DE1F-0D3B-DB20-D6A7-6AB565EF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E62-E06A-BDE4-6C48-A08330AA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093CA-8E06-A6EC-1F8F-FE75C6C2E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981200"/>
            <a:ext cx="3454400" cy="1168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4814EB-D30E-E479-2654-5DC9539D4393}"/>
              </a:ext>
            </a:extLst>
          </p:cNvPr>
          <p:cNvSpPr txBox="1"/>
          <p:nvPr/>
        </p:nvSpPr>
        <p:spPr>
          <a:xfrm>
            <a:off x="990600" y="4005934"/>
            <a:ext cx="3565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 words/Image/Voice </a:t>
            </a:r>
            <a:r>
              <a:rPr lang="en-US" dirty="0">
                <a:sym typeface="Wingdings" pitchFamily="2" charset="2"/>
              </a:rPr>
              <a:t>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657A80-91AD-FE1A-EC5C-E5A6C770A411}"/>
              </a:ext>
            </a:extLst>
          </p:cNvPr>
          <p:cNvSpPr txBox="1"/>
          <p:nvPr/>
        </p:nvSpPr>
        <p:spPr>
          <a:xfrm>
            <a:off x="4500394" y="3993363"/>
            <a:ext cx="4105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Pointers/URLs to some Content</a:t>
            </a:r>
          </a:p>
        </p:txBody>
      </p:sp>
    </p:spTree>
    <p:extLst>
      <p:ext uri="{BB962C8B-B14F-4D97-AF65-F5344CB8AC3E}">
        <p14:creationId xmlns:p14="http://schemas.microsoft.com/office/powerpoint/2010/main" val="779911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27C8B-BF17-B789-46D9-2C6090C9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D2398-6AF8-6A6D-8343-674455AD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1DE1F-0D3B-DB20-D6A7-6AB565EF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E62-E06A-BDE4-6C48-A08330AA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15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093CA-8E06-A6EC-1F8F-FE75C6C2E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981200"/>
            <a:ext cx="3454400" cy="1168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4814EB-D30E-E479-2654-5DC9539D4393}"/>
              </a:ext>
            </a:extLst>
          </p:cNvPr>
          <p:cNvSpPr txBox="1"/>
          <p:nvPr/>
        </p:nvSpPr>
        <p:spPr>
          <a:xfrm>
            <a:off x="990600" y="4005934"/>
            <a:ext cx="3565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 words/Image/Voice </a:t>
            </a:r>
            <a:r>
              <a:rPr lang="en-US" dirty="0">
                <a:sym typeface="Wingdings" pitchFamily="2" charset="2"/>
              </a:rPr>
              <a:t>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657A80-91AD-FE1A-EC5C-E5A6C770A411}"/>
              </a:ext>
            </a:extLst>
          </p:cNvPr>
          <p:cNvSpPr txBox="1"/>
          <p:nvPr/>
        </p:nvSpPr>
        <p:spPr>
          <a:xfrm>
            <a:off x="4500394" y="3993363"/>
            <a:ext cx="4105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Pointers/URLs to some Content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546F09-4B6D-4462-53DA-4A053BDBAA4C}"/>
              </a:ext>
            </a:extLst>
          </p:cNvPr>
          <p:cNvSpPr txBox="1"/>
          <p:nvPr/>
        </p:nvSpPr>
        <p:spPr>
          <a:xfrm>
            <a:off x="972057" y="5233498"/>
            <a:ext cx="1529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Objects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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7C475-0DE0-7DAA-A56E-0C70178D8E88}"/>
              </a:ext>
            </a:extLst>
          </p:cNvPr>
          <p:cNvSpPr txBox="1"/>
          <p:nvPr/>
        </p:nvSpPr>
        <p:spPr>
          <a:xfrm>
            <a:off x="4572000" y="5233497"/>
            <a:ext cx="1124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Objects</a:t>
            </a:r>
          </a:p>
        </p:txBody>
      </p:sp>
    </p:spTree>
    <p:extLst>
      <p:ext uri="{BB962C8B-B14F-4D97-AF65-F5344CB8AC3E}">
        <p14:creationId xmlns:p14="http://schemas.microsoft.com/office/powerpoint/2010/main" val="2535171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35B91-A905-FFE7-4CB3-2DF9D5563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F37B0-B045-4038-E964-860E8D7FC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C384D-93F0-9BD7-9407-9DA117676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045216-9472-9BB4-CAAE-356F8A555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399"/>
            <a:ext cx="8686800" cy="651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85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0B5D3-D96F-524E-9D61-DDEE04993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EED845A-6B49-B163-0849-D1EE3A06A8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400" y="65689"/>
            <a:ext cx="4876800" cy="649983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CAC8A-4862-D2FC-B13D-259CD0291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01947-FE81-DEEA-3008-E64D0D659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D46B8-135C-3958-8217-2ABA3D689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7136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3AFE3-2617-F1FD-75C1-801A3806B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AD362C-FF72-0B64-BE69-84A0FBA6E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1455683"/>
            <a:ext cx="5488023" cy="41148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01F7D-35F2-0F31-9A84-4D71ECD6F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A247C-ADB9-4BAC-8E3F-3770CAF0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BFB2C-D8B9-DE4A-744C-B1E29E952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13563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301FF-F0C3-0CBB-5035-B97017FFE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1267359-5708-4F76-469A-C08C74F09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0" y="104203"/>
            <a:ext cx="4953000" cy="660139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8FE14-15D8-2C2B-87A4-87AA09D1E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8BECE-48F2-9681-E5F0-C8FEAD24F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CD4F8-8521-A701-22ED-C1AADCEE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0400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5819A-DD2E-ED42-86CD-A8F439375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Today…</a:t>
            </a:r>
          </a:p>
        </p:txBody>
      </p:sp>
      <p:sp>
        <p:nvSpPr>
          <p:cNvPr id="17410" name="Content Placeholder 2">
            <a:extLst>
              <a:ext uri="{FF2B5EF4-FFF2-40B4-BE49-F238E27FC236}">
                <a16:creationId xmlns:a16="http://schemas.microsoft.com/office/drawing/2014/main" id="{E3B87D72-1AE3-6650-BA06-6F2E4602532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What is Object-Oriented (OO)? And Why?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Basic OO Concepts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How to express those concepts in a particular Programming Language such as C++?</a:t>
            </a:r>
          </a:p>
        </p:txBody>
      </p:sp>
      <p:sp>
        <p:nvSpPr>
          <p:cNvPr id="17411" name="Date Placeholder 3">
            <a:extLst>
              <a:ext uri="{FF2B5EF4-FFF2-40B4-BE49-F238E27FC236}">
                <a16:creationId xmlns:a16="http://schemas.microsoft.com/office/drawing/2014/main" id="{22700F07-99CD-9DD0-5646-7EFB0D71442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17412" name="Footer Placeholder 4">
            <a:extLst>
              <a:ext uri="{FF2B5EF4-FFF2-40B4-BE49-F238E27FC236}">
                <a16:creationId xmlns:a16="http://schemas.microsoft.com/office/drawing/2014/main" id="{C0A1BE8C-2A0C-FE83-6DB8-B96A8A2E3C0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17413" name="Slide Number Placeholder 5">
            <a:extLst>
              <a:ext uri="{FF2B5EF4-FFF2-40B4-BE49-F238E27FC236}">
                <a16:creationId xmlns:a16="http://schemas.microsoft.com/office/drawing/2014/main" id="{5C3B2A8E-A59D-A0EB-EECC-96E3B228B5B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6EECD01-39D0-8A4B-A56E-038EBD92F02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27C8B-BF17-B789-46D9-2C6090C9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D2398-6AF8-6A6D-8343-674455AD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1DE1F-0D3B-DB20-D6A7-6AB565EF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E62-E06A-BDE4-6C48-A08330AA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20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093CA-8E06-A6EC-1F8F-FE75C6C2E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981200"/>
            <a:ext cx="3454400" cy="1168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4814EB-D30E-E479-2654-5DC9539D4393}"/>
              </a:ext>
            </a:extLst>
          </p:cNvPr>
          <p:cNvSpPr txBox="1"/>
          <p:nvPr/>
        </p:nvSpPr>
        <p:spPr>
          <a:xfrm>
            <a:off x="685800" y="3210257"/>
            <a:ext cx="37064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Objects from the pictures </a:t>
            </a:r>
            <a:r>
              <a:rPr lang="en-US" dirty="0">
                <a:sym typeface="Wingdings" pitchFamily="2" charset="2"/>
              </a:rPr>
              <a:t>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657A80-91AD-FE1A-EC5C-E5A6C770A411}"/>
              </a:ext>
            </a:extLst>
          </p:cNvPr>
          <p:cNvSpPr txBox="1"/>
          <p:nvPr/>
        </p:nvSpPr>
        <p:spPr>
          <a:xfrm>
            <a:off x="3886200" y="3843635"/>
            <a:ext cx="4984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Boxes (another Objects) and Locations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3D13BA-6FC0-F884-2D30-8C0AB3766C51}"/>
              </a:ext>
            </a:extLst>
          </p:cNvPr>
          <p:cNvSpPr txBox="1"/>
          <p:nvPr/>
        </p:nvSpPr>
        <p:spPr>
          <a:xfrm>
            <a:off x="1495313" y="4537670"/>
            <a:ext cx="6999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People’s interactions with the Objects, when and where</a:t>
            </a:r>
          </a:p>
        </p:txBody>
      </p:sp>
    </p:spTree>
    <p:extLst>
      <p:ext uri="{BB962C8B-B14F-4D97-AF65-F5344CB8AC3E}">
        <p14:creationId xmlns:p14="http://schemas.microsoft.com/office/powerpoint/2010/main" val="1451469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64205-D0AE-4332-0BA1-CE7ADE5C8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904-8B94-F4B3-CF82-3F14842F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A9A30-3318-A24A-298A-273152A8C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C0392-8EA6-EBED-C1CD-E416FC6D3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21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59CD13-7F57-55FD-54C6-5BC06A776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4146" y="345173"/>
            <a:ext cx="3124207" cy="20828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7D1BCD-61CB-C5C5-91C1-1A0832E65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878" y="333302"/>
            <a:ext cx="4216912" cy="2094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33859B-39FB-6B1B-9A6E-F7BA11F21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05357" y="3127029"/>
            <a:ext cx="4047012" cy="26980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359BB2-5905-EDB0-F1EE-8ED1F602C3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796" y="3402160"/>
            <a:ext cx="3654052" cy="21477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7F29D8D-ECFF-B35B-F324-D7FCE5CB1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0200" y="3402160"/>
            <a:ext cx="3212440" cy="2147746"/>
          </a:xfrm>
          <a:prstGeom prst="rect">
            <a:avLst/>
          </a:prstGeom>
        </p:spPr>
      </p:pic>
      <p:sp>
        <p:nvSpPr>
          <p:cNvPr id="18" name="Date Placeholder 54">
            <a:extLst>
              <a:ext uri="{FF2B5EF4-FFF2-40B4-BE49-F238E27FC236}">
                <a16:creationId xmlns:a16="http://schemas.microsoft.com/office/drawing/2014/main" id="{95E6BBC2-904C-F33E-6980-BF8093B26A3E}"/>
              </a:ext>
            </a:extLst>
          </p:cNvPr>
          <p:cNvSpPr txBox="1">
            <a:spLocks/>
          </p:cNvSpPr>
          <p:nvPr/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r>
              <a:rPr lang="en-US"/>
              <a:t>04/15/2022</a:t>
            </a:r>
          </a:p>
        </p:txBody>
      </p:sp>
    </p:spTree>
    <p:extLst>
      <p:ext uri="{BB962C8B-B14F-4D97-AF65-F5344CB8AC3E}">
        <p14:creationId xmlns:p14="http://schemas.microsoft.com/office/powerpoint/2010/main" val="36351123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758C5-A659-8CDE-35D7-A6B0B6260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447800"/>
            <a:ext cx="7772400" cy="4114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Object-Oriented Programming</a:t>
            </a:r>
          </a:p>
          <a:p>
            <a:pPr marL="0" indent="0">
              <a:buNone/>
            </a:pPr>
            <a:r>
              <a:rPr lang="en-US" dirty="0"/>
              <a:t>	Syntax and Correctness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Object-Oriented Thinking</a:t>
            </a:r>
          </a:p>
          <a:p>
            <a:pPr marL="0" indent="0">
              <a:buNone/>
            </a:pPr>
            <a:r>
              <a:rPr lang="en-US" dirty="0"/>
              <a:t>	Innovative ways to advance our society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956D7-E15B-DDCE-4BA6-FD7452EFC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FF811-F11C-0198-B3FE-3D6C325B5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0C39B-FC34-92AF-9BC5-DAA8CBA74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3969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Content Placeholder 2">
            <a:extLst>
              <a:ext uri="{FF2B5EF4-FFF2-40B4-BE49-F238E27FC236}">
                <a16:creationId xmlns:a16="http://schemas.microsoft.com/office/drawing/2014/main" id="{39C69386-56C7-B6FE-2131-A683996E54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533400"/>
            <a:ext cx="7772400" cy="984250"/>
          </a:xfrm>
        </p:spPr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solidFill>
                  <a:srgbClr val="C00000"/>
                </a:solidFill>
                <a:ea typeface="ＭＳ Ｐゴシック" panose="020B0600070205080204" pitchFamily="34" charset="-128"/>
              </a:rPr>
              <a:t>A popular abstraction about each one of us and how we interact with each other.</a:t>
            </a:r>
          </a:p>
        </p:txBody>
      </p:sp>
      <p:sp>
        <p:nvSpPr>
          <p:cNvPr id="27650" name="Date Placeholder 3">
            <a:extLst>
              <a:ext uri="{FF2B5EF4-FFF2-40B4-BE49-F238E27FC236}">
                <a16:creationId xmlns:a16="http://schemas.microsoft.com/office/drawing/2014/main" id="{0DFB071A-A38B-7F17-6B41-F64992841A4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7651" name="Footer Placeholder 4">
            <a:extLst>
              <a:ext uri="{FF2B5EF4-FFF2-40B4-BE49-F238E27FC236}">
                <a16:creationId xmlns:a16="http://schemas.microsoft.com/office/drawing/2014/main" id="{71E2D744-7EE2-97FC-F436-DBCF387B2C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7652" name="Slide Number Placeholder 5">
            <a:extLst>
              <a:ext uri="{FF2B5EF4-FFF2-40B4-BE49-F238E27FC236}">
                <a16:creationId xmlns:a16="http://schemas.microsoft.com/office/drawing/2014/main" id="{200EE22D-84BB-BAEC-BD26-A627995D125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356ACEA-876E-3C46-9B30-8313DBC0EA8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400"/>
          </a:p>
        </p:txBody>
      </p:sp>
      <p:pic>
        <p:nvPicPr>
          <p:cNvPr id="27653" name="Picture 6" descr="ecs30FB.tiff">
            <a:extLst>
              <a:ext uri="{FF2B5EF4-FFF2-40B4-BE49-F238E27FC236}">
                <a16:creationId xmlns:a16="http://schemas.microsoft.com/office/drawing/2014/main" id="{BA829F89-9922-F56D-C89C-AC7DAD5B5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1593850"/>
            <a:ext cx="9144001" cy="465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Date Placeholder 3">
            <a:extLst>
              <a:ext uri="{FF2B5EF4-FFF2-40B4-BE49-F238E27FC236}">
                <a16:creationId xmlns:a16="http://schemas.microsoft.com/office/drawing/2014/main" id="{733B2316-1B9C-A568-41E1-B9DB0B4C680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8674" name="Footer Placeholder 4">
            <a:extLst>
              <a:ext uri="{FF2B5EF4-FFF2-40B4-BE49-F238E27FC236}">
                <a16:creationId xmlns:a16="http://schemas.microsoft.com/office/drawing/2014/main" id="{89D0CA8D-D3E0-3C3E-2252-6F8CB8CB770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8675" name="Slide Number Placeholder 5">
            <a:extLst>
              <a:ext uri="{FF2B5EF4-FFF2-40B4-BE49-F238E27FC236}">
                <a16:creationId xmlns:a16="http://schemas.microsoft.com/office/drawing/2014/main" id="{0664BCF9-7D32-EBBC-96EC-ADED604E9E4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63ECFCD-D8DD-C74C-8B01-F116F0A3DF1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400"/>
          </a:p>
        </p:txBody>
      </p:sp>
      <p:sp>
        <p:nvSpPr>
          <p:cNvPr id="28676" name="Rectangle 6">
            <a:extLst>
              <a:ext uri="{FF2B5EF4-FFF2-40B4-BE49-F238E27FC236}">
                <a16:creationId xmlns:a16="http://schemas.microsoft.com/office/drawing/2014/main" id="{4DD7DDF5-772E-AFFF-07AD-8A528EF29E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533400"/>
            <a:ext cx="89916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{"id":"204722549606084_286188574792814","from":{"name":"Alex Klein", "id": "1128308287"}, "to":{"data":[{"version":1,"name":"ecs30 Programming and Problem Solving","id":"204722549606084"}]},"message":"Not sure if already posted, but oh well. :)","actions":[{"name":"Comment","link":"http:\/\/www.facebook.com\/204722549606084\/posts\/286188574792814"},{"name":"Like","link":"http:\/\/www.facebook.com\/204722549606084\/posts\/286188574792814"}], "type":"status", "created_time":"2012-04-12T08:07:28+0000","updated_time":"2012-04-18T14:04:32+0000","comments":{"data":[{"id": "204722549606084_286188574792814_287338651344473”,"from":{"name":"Charles Paulekas","id":"100001547415276"},"message":"lol that's literally one of the first pictures posted here.","created_time":"2012-04-14T05:06:10+0000","likes":1},{"id":"204722549606084_286188574792814_287391658005839","from":{"name":"Alex Klein","id":"1128308287"},"message":"Oh, right. He said \"you'll understand this later\" or something. x.x","created_time":"2012-04-14T08:33:08+0000"},{"id":"204722549606084_286188574792814_291513364260335","from":{"name":"S. Felix Wu","id":"581205756"},"message":"And, this one is \"only for 32 bits pointers\".","created_time":"2012-04-18T14:04:32+0000"}],"count":3}}</a:t>
            </a:r>
          </a:p>
        </p:txBody>
      </p:sp>
      <p:sp>
        <p:nvSpPr>
          <p:cNvPr id="28677" name="TextBox 7">
            <a:extLst>
              <a:ext uri="{FF2B5EF4-FFF2-40B4-BE49-F238E27FC236}">
                <a16:creationId xmlns:a16="http://schemas.microsoft.com/office/drawing/2014/main" id="{431F57FE-3ACB-860C-2C09-17EF3EFB6E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5418138"/>
            <a:ext cx="6096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7030A0"/>
                </a:solidFill>
              </a:rPr>
              <a:t>An object-oriented realization of our interactions, leveraging JSON and other tools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132D1-71A2-6B4B-BF8A-A29D0E2DE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1986" name="Content Placeholder 2">
            <a:extLst>
              <a:ext uri="{FF2B5EF4-FFF2-40B4-BE49-F238E27FC236}">
                <a16:creationId xmlns:a16="http://schemas.microsoft.com/office/drawing/2014/main" id="{2F754DF9-205A-7E9A-447F-DE80DBE8A8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Arial" panose="020B0604020202020204" pitchFamily="34" charset="0"/>
                <a:ea typeface="ＭＳ Ｐゴシック" panose="020B0600070205080204" pitchFamily="34" charset="-128"/>
              </a:rPr>
              <a:t>{"id":"204722549606084_286188574792814",</a:t>
            </a:r>
          </a:p>
          <a:p>
            <a:pPr marL="0" indent="0">
              <a:buFont typeface="Monotype Sorts" pitchFamily="2" charset="2"/>
              <a:buNone/>
            </a:pPr>
            <a:endParaRPr lang="en-US" altLang="en-US" sz="240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Arial" panose="020B0604020202020204" pitchFamily="34" charset="0"/>
                <a:ea typeface="ＭＳ Ｐゴシック" panose="020B0600070205080204" pitchFamily="34" charset="-128"/>
              </a:rPr>
              <a:t>P[“id”] = "204722549606084_286188574792814”;</a:t>
            </a:r>
            <a:endParaRPr lang="en-US" altLang="en-US" sz="2400">
              <a:ea typeface="ＭＳ Ｐゴシック" panose="020B0600070205080204" pitchFamily="34" charset="-128"/>
            </a:endParaRPr>
          </a:p>
        </p:txBody>
      </p:sp>
      <p:sp>
        <p:nvSpPr>
          <p:cNvPr id="41987" name="Date Placeholder 3">
            <a:extLst>
              <a:ext uri="{FF2B5EF4-FFF2-40B4-BE49-F238E27FC236}">
                <a16:creationId xmlns:a16="http://schemas.microsoft.com/office/drawing/2014/main" id="{20E05378-1094-6405-8CA9-80BEB36A3F9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9/21/22</a:t>
            </a:r>
          </a:p>
        </p:txBody>
      </p:sp>
      <p:sp>
        <p:nvSpPr>
          <p:cNvPr id="41988" name="Footer Placeholder 4">
            <a:extLst>
              <a:ext uri="{FF2B5EF4-FFF2-40B4-BE49-F238E27FC236}">
                <a16:creationId xmlns:a16="http://schemas.microsoft.com/office/drawing/2014/main" id="{C1095D29-BA04-0348-6A3F-11A0E5D109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1989" name="Slide Number Placeholder 5">
            <a:extLst>
              <a:ext uri="{FF2B5EF4-FFF2-40B4-BE49-F238E27FC236}">
                <a16:creationId xmlns:a16="http://schemas.microsoft.com/office/drawing/2014/main" id="{9BEB0CB1-AD5D-3D30-4592-8E1800B0F1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1B287B14-E179-6546-B3BC-0624688C5B5C}" type="slidenum">
              <a:rPr lang="en-US" altLang="en-US" sz="1400"/>
              <a:pPr/>
              <a:t>25</a:t>
            </a:fld>
            <a:endParaRPr lang="en-US" altLang="en-US"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Date Placeholder 3">
            <a:extLst>
              <a:ext uri="{FF2B5EF4-FFF2-40B4-BE49-F238E27FC236}">
                <a16:creationId xmlns:a16="http://schemas.microsoft.com/office/drawing/2014/main" id="{77AA713B-2991-ABB1-4A55-9A558EB7CFE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9698" name="Footer Placeholder 4">
            <a:extLst>
              <a:ext uri="{FF2B5EF4-FFF2-40B4-BE49-F238E27FC236}">
                <a16:creationId xmlns:a16="http://schemas.microsoft.com/office/drawing/2014/main" id="{628A90FC-573E-453E-C022-D8A801D1D3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9699" name="Slide Number Placeholder 5">
            <a:extLst>
              <a:ext uri="{FF2B5EF4-FFF2-40B4-BE49-F238E27FC236}">
                <a16:creationId xmlns:a16="http://schemas.microsoft.com/office/drawing/2014/main" id="{D2890AD3-50DE-6077-C596-C08D4317DF5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A2621FB-B471-384D-8951-FCA733E93D6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400"/>
          </a:p>
        </p:txBody>
      </p:sp>
      <p:pic>
        <p:nvPicPr>
          <p:cNvPr id="29700" name="Picture 6" descr="ecs30FB.tiff">
            <a:extLst>
              <a:ext uri="{FF2B5EF4-FFF2-40B4-BE49-F238E27FC236}">
                <a16:creationId xmlns:a16="http://schemas.microsoft.com/office/drawing/2014/main" id="{B82F5E14-E5F0-A267-B17A-F134E4963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5383213" cy="274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1" name="Picture 8">
            <a:extLst>
              <a:ext uri="{FF2B5EF4-FFF2-40B4-BE49-F238E27FC236}">
                <a16:creationId xmlns:a16="http://schemas.microsoft.com/office/drawing/2014/main" id="{288B1F94-C0A9-B5F4-4297-DA53E19C3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279775"/>
            <a:ext cx="5543550" cy="296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30A45-55E0-624F-A7EC-E1BB806DE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OO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FE2C-A592-3C44-BFF8-A5D5B1BAC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Abstraction</a:t>
            </a:r>
          </a:p>
          <a:p>
            <a:pPr>
              <a:defRPr/>
            </a:pPr>
            <a:r>
              <a:rPr lang="en-US" dirty="0"/>
              <a:t>Polymorphism</a:t>
            </a:r>
          </a:p>
          <a:p>
            <a:pPr>
              <a:defRPr/>
            </a:pPr>
            <a:r>
              <a:rPr lang="en-US" dirty="0"/>
              <a:t>Inheritance</a:t>
            </a:r>
          </a:p>
          <a:p>
            <a:pPr>
              <a:defRPr/>
            </a:pPr>
            <a:r>
              <a:rPr lang="en-US" dirty="0"/>
              <a:t>Encapsulation</a:t>
            </a:r>
          </a:p>
          <a:p>
            <a:pPr>
              <a:defRPr/>
            </a:pPr>
            <a:endParaRPr lang="en-US" dirty="0"/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class person {…}</a:t>
            </a:r>
          </a:p>
        </p:txBody>
      </p:sp>
      <p:sp>
        <p:nvSpPr>
          <p:cNvPr id="30723" name="Date Placeholder 3">
            <a:extLst>
              <a:ext uri="{FF2B5EF4-FFF2-40B4-BE49-F238E27FC236}">
                <a16:creationId xmlns:a16="http://schemas.microsoft.com/office/drawing/2014/main" id="{F46D2A0A-CF48-6B9D-2C19-85721692C2B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30724" name="Footer Placeholder 4">
            <a:extLst>
              <a:ext uri="{FF2B5EF4-FFF2-40B4-BE49-F238E27FC236}">
                <a16:creationId xmlns:a16="http://schemas.microsoft.com/office/drawing/2014/main" id="{82E553B6-7091-3698-135C-BBD8BFA2EF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0725" name="Slide Number Placeholder 5">
            <a:extLst>
              <a:ext uri="{FF2B5EF4-FFF2-40B4-BE49-F238E27FC236}">
                <a16:creationId xmlns:a16="http://schemas.microsoft.com/office/drawing/2014/main" id="{776F4BCA-C04D-EE5C-20E8-81AA1AC945F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E3A2366-D214-4143-AE54-D84DB8228C4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7E294-A95B-7C41-AC53-9C80F890D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Objects/Classes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C03FDA12-3367-59DE-3670-176055CBE1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Data/attributes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Internal, external, inherited/protected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Methods (interface)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External, internal, inherited/protected, virtual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Class ~ generalization of Objects with the same “interfaces”</a:t>
            </a:r>
          </a:p>
        </p:txBody>
      </p:sp>
      <p:sp>
        <p:nvSpPr>
          <p:cNvPr id="31747" name="Date Placeholder 3">
            <a:extLst>
              <a:ext uri="{FF2B5EF4-FFF2-40B4-BE49-F238E27FC236}">
                <a16:creationId xmlns:a16="http://schemas.microsoft.com/office/drawing/2014/main" id="{A1F674AC-FF44-9402-85F5-2A0CC56EBAC8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31748" name="Footer Placeholder 4">
            <a:extLst>
              <a:ext uri="{FF2B5EF4-FFF2-40B4-BE49-F238E27FC236}">
                <a16:creationId xmlns:a16="http://schemas.microsoft.com/office/drawing/2014/main" id="{ECB4C614-511B-0306-2BA9-5A9F6CAA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1749" name="Slide Number Placeholder 5">
            <a:extLst>
              <a:ext uri="{FF2B5EF4-FFF2-40B4-BE49-F238E27FC236}">
                <a16:creationId xmlns:a16="http://schemas.microsoft.com/office/drawing/2014/main" id="{4ADA5FB4-0A5B-36FE-6F22-2AF331C29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3A0EF42-A6D9-E041-A732-464AC7731B6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Date Placeholder 3">
            <a:extLst>
              <a:ext uri="{FF2B5EF4-FFF2-40B4-BE49-F238E27FC236}">
                <a16:creationId xmlns:a16="http://schemas.microsoft.com/office/drawing/2014/main" id="{C9F00ED2-41F1-BCB1-E47C-4246430640C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32770" name="Footer Placeholder 4">
            <a:extLst>
              <a:ext uri="{FF2B5EF4-FFF2-40B4-BE49-F238E27FC236}">
                <a16:creationId xmlns:a16="http://schemas.microsoft.com/office/drawing/2014/main" id="{3AED62D6-F526-77EA-100F-01D54D522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2771" name="Slide Number Placeholder 5">
            <a:extLst>
              <a:ext uri="{FF2B5EF4-FFF2-40B4-BE49-F238E27FC236}">
                <a16:creationId xmlns:a16="http://schemas.microsoft.com/office/drawing/2014/main" id="{FB4B4834-44BD-18CA-F48B-E65C92C4E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83142B2-4931-C844-865B-13AECC56F9A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400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id="{77B99F6F-0981-1B46-9D02-7A0BCAFD64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An Object</a:t>
            </a:r>
          </a:p>
        </p:txBody>
      </p:sp>
      <p:sp>
        <p:nvSpPr>
          <p:cNvPr id="32773" name="Rectangle 3">
            <a:extLst>
              <a:ext uri="{FF2B5EF4-FFF2-40B4-BE49-F238E27FC236}">
                <a16:creationId xmlns:a16="http://schemas.microsoft.com/office/drawing/2014/main" id="{304081F0-5471-B8FD-E14C-B342A348D5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143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Integrity/Protection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Reusability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Abstraction</a:t>
            </a:r>
          </a:p>
        </p:txBody>
      </p:sp>
      <p:sp>
        <p:nvSpPr>
          <p:cNvPr id="32774" name="Oval 4">
            <a:extLst>
              <a:ext uri="{FF2B5EF4-FFF2-40B4-BE49-F238E27FC236}">
                <a16:creationId xmlns:a16="http://schemas.microsoft.com/office/drawing/2014/main" id="{CA5357A0-32BB-E0E5-8644-4C6FFB76E8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2514600"/>
            <a:ext cx="3810000" cy="3581400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5" name="AutoShape 5">
            <a:extLst>
              <a:ext uri="{FF2B5EF4-FFF2-40B4-BE49-F238E27FC236}">
                <a16:creationId xmlns:a16="http://schemas.microsoft.com/office/drawing/2014/main" id="{4DB7865C-D148-D907-20FE-5ECAFDCC2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3048000"/>
            <a:ext cx="762000" cy="8382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6" name="AutoShape 6">
            <a:extLst>
              <a:ext uri="{FF2B5EF4-FFF2-40B4-BE49-F238E27FC236}">
                <a16:creationId xmlns:a16="http://schemas.microsoft.com/office/drawing/2014/main" id="{3492897A-E0C0-0243-F4E1-70DC927693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3200400"/>
            <a:ext cx="762000" cy="8382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7" name="AutoShape 7">
            <a:extLst>
              <a:ext uri="{FF2B5EF4-FFF2-40B4-BE49-F238E27FC236}">
                <a16:creationId xmlns:a16="http://schemas.microsoft.com/office/drawing/2014/main" id="{73A42846-9F51-9DF3-B35B-92794B703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3352800"/>
            <a:ext cx="762000" cy="8382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8" name="AutoShape 8">
            <a:extLst>
              <a:ext uri="{FF2B5EF4-FFF2-40B4-BE49-F238E27FC236}">
                <a16:creationId xmlns:a16="http://schemas.microsoft.com/office/drawing/2014/main" id="{1CCCD5FF-0EBC-2361-0B84-7AF8BE56DC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3505200"/>
            <a:ext cx="762000" cy="8382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9" name="AutoShape 9">
            <a:extLst>
              <a:ext uri="{FF2B5EF4-FFF2-40B4-BE49-F238E27FC236}">
                <a16:creationId xmlns:a16="http://schemas.microsoft.com/office/drawing/2014/main" id="{964E9AA2-07C8-0883-CCE8-CA1710645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352800"/>
            <a:ext cx="1066800" cy="762000"/>
          </a:xfrm>
          <a:prstGeom prst="flowChartMagneticDrum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80" name="AutoShape 10">
            <a:extLst>
              <a:ext uri="{FF2B5EF4-FFF2-40B4-BE49-F238E27FC236}">
                <a16:creationId xmlns:a16="http://schemas.microsoft.com/office/drawing/2014/main" id="{63853EA4-C9B5-4080-07A6-3F98E8945A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4572000"/>
            <a:ext cx="1066800" cy="762000"/>
          </a:xfrm>
          <a:prstGeom prst="flowChartMagneticDrum">
            <a:avLst/>
          </a:prstGeom>
          <a:solidFill>
            <a:srgbClr val="660066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81" name="AutoShape 11">
            <a:extLst>
              <a:ext uri="{FF2B5EF4-FFF2-40B4-BE49-F238E27FC236}">
                <a16:creationId xmlns:a16="http://schemas.microsoft.com/office/drawing/2014/main" id="{36570A96-ACA1-EED3-01A2-79F57414BD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4038600"/>
            <a:ext cx="1066800" cy="762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82" name="Line 12">
            <a:extLst>
              <a:ext uri="{FF2B5EF4-FFF2-40B4-BE49-F238E27FC236}">
                <a16:creationId xmlns:a16="http://schemas.microsoft.com/office/drawing/2014/main" id="{9F173D2E-5735-37CD-587E-181B91FA9424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36576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3" name="Line 13">
            <a:extLst>
              <a:ext uri="{FF2B5EF4-FFF2-40B4-BE49-F238E27FC236}">
                <a16:creationId xmlns:a16="http://schemas.microsoft.com/office/drawing/2014/main" id="{D39254CE-963A-182E-E268-5FB23B509328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3886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4" name="Line 14">
            <a:extLst>
              <a:ext uri="{FF2B5EF4-FFF2-40B4-BE49-F238E27FC236}">
                <a16:creationId xmlns:a16="http://schemas.microsoft.com/office/drawing/2014/main" id="{A7CE826D-81D7-B9B9-11AC-47D5A619734C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3434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5" name="Line 15">
            <a:extLst>
              <a:ext uri="{FF2B5EF4-FFF2-40B4-BE49-F238E27FC236}">
                <a16:creationId xmlns:a16="http://schemas.microsoft.com/office/drawing/2014/main" id="{5558FBEB-71AA-D28C-0A71-2B9AC2D6A51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5029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6" name="Line 16">
            <a:extLst>
              <a:ext uri="{FF2B5EF4-FFF2-40B4-BE49-F238E27FC236}">
                <a16:creationId xmlns:a16="http://schemas.microsoft.com/office/drawing/2014/main" id="{C18F10D4-B7FF-6ABA-29EE-2A9BFC5B4D6F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37338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Line 17">
            <a:extLst>
              <a:ext uri="{FF2B5EF4-FFF2-40B4-BE49-F238E27FC236}">
                <a16:creationId xmlns:a16="http://schemas.microsoft.com/office/drawing/2014/main" id="{904FF876-AA88-C20F-8233-08F5DABC834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5400" y="44196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8" name="Line 18">
            <a:extLst>
              <a:ext uri="{FF2B5EF4-FFF2-40B4-BE49-F238E27FC236}">
                <a16:creationId xmlns:a16="http://schemas.microsoft.com/office/drawing/2014/main" id="{C666A85E-B370-E6B9-CFC3-5A76A62004B1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49530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Regular Pentagon 1">
            <a:extLst>
              <a:ext uri="{FF2B5EF4-FFF2-40B4-BE49-F238E27FC236}">
                <a16:creationId xmlns:a16="http://schemas.microsoft.com/office/drawing/2014/main" id="{A61CD7CE-49B1-01A2-F9F3-ED4A0B2993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4495800"/>
            <a:ext cx="457200" cy="457200"/>
          </a:xfrm>
          <a:prstGeom prst="pentagon">
            <a:avLst/>
          </a:prstGeom>
          <a:solidFill>
            <a:srgbClr val="9900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" name="Pie 2">
            <a:extLst>
              <a:ext uri="{FF2B5EF4-FFF2-40B4-BE49-F238E27FC236}">
                <a16:creationId xmlns:a16="http://schemas.microsoft.com/office/drawing/2014/main" id="{C5041444-D0EF-5247-91E5-4D9843B096D9}"/>
              </a:ext>
            </a:extLst>
          </p:cNvPr>
          <p:cNvSpPr/>
          <p:nvPr/>
        </p:nvSpPr>
        <p:spPr bwMode="auto">
          <a:xfrm>
            <a:off x="5867400" y="2971800"/>
            <a:ext cx="457200" cy="457200"/>
          </a:xfrm>
          <a:prstGeom prst="pie">
            <a:avLst/>
          </a:prstGeom>
          <a:solidFill>
            <a:srgbClr val="FF66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2791" name="Hexagon 3">
            <a:extLst>
              <a:ext uri="{FF2B5EF4-FFF2-40B4-BE49-F238E27FC236}">
                <a16:creationId xmlns:a16="http://schemas.microsoft.com/office/drawing/2014/main" id="{A11BC4C4-8C32-1F9B-77B3-D5C3DB69AB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5334000"/>
            <a:ext cx="457200" cy="4572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FF66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92" name="Sun 4">
            <a:extLst>
              <a:ext uri="{FF2B5EF4-FFF2-40B4-BE49-F238E27FC236}">
                <a16:creationId xmlns:a16="http://schemas.microsoft.com/office/drawing/2014/main" id="{5B8562B4-16F1-5865-F8DA-8D006D79D4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4572000"/>
            <a:ext cx="762000" cy="685800"/>
          </a:xfrm>
          <a:prstGeom prst="sun">
            <a:avLst>
              <a:gd name="adj" fmla="val 25000"/>
            </a:avLst>
          </a:prstGeom>
          <a:solidFill>
            <a:srgbClr val="FF0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93" name="Lightning Bolt 5">
            <a:extLst>
              <a:ext uri="{FF2B5EF4-FFF2-40B4-BE49-F238E27FC236}">
                <a16:creationId xmlns:a16="http://schemas.microsoft.com/office/drawing/2014/main" id="{1FA6772F-2E13-32CC-50A7-CFECF2307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962400"/>
            <a:ext cx="533400" cy="381000"/>
          </a:xfrm>
          <a:prstGeom prst="lightningBolt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CBF4-1F43-B647-B49C-C979D4E56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04800"/>
            <a:ext cx="70104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Object-Oriented Paradigm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EA0784FA-5C81-33C0-3B4C-680FA722B7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Object-oriented analysis and modeling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Object-oriented design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Object-oriented programming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Object-oriented languages/constructs</a:t>
            </a:r>
          </a:p>
        </p:txBody>
      </p:sp>
      <p:sp>
        <p:nvSpPr>
          <p:cNvPr id="18435" name="Date Placeholder 3">
            <a:extLst>
              <a:ext uri="{FF2B5EF4-FFF2-40B4-BE49-F238E27FC236}">
                <a16:creationId xmlns:a16="http://schemas.microsoft.com/office/drawing/2014/main" id="{1A025FFE-8DAE-7C6E-5190-8F3C0C53BE4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18436" name="Footer Placeholder 4">
            <a:extLst>
              <a:ext uri="{FF2B5EF4-FFF2-40B4-BE49-F238E27FC236}">
                <a16:creationId xmlns:a16="http://schemas.microsoft.com/office/drawing/2014/main" id="{D8951F29-679B-090B-6DA4-4A565F4C24B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18437" name="Slide Number Placeholder 5">
            <a:extLst>
              <a:ext uri="{FF2B5EF4-FFF2-40B4-BE49-F238E27FC236}">
                <a16:creationId xmlns:a16="http://schemas.microsoft.com/office/drawing/2014/main" id="{50C5D802-4519-1A18-278C-33B7A96261A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87CC7BC-BD9B-794D-BBB2-DBD9192A3CA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4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Date Placeholder 3">
            <a:extLst>
              <a:ext uri="{FF2B5EF4-FFF2-40B4-BE49-F238E27FC236}">
                <a16:creationId xmlns:a16="http://schemas.microsoft.com/office/drawing/2014/main" id="{588CFA16-F6BF-849E-204C-289D272C68FF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34818" name="Footer Placeholder 4">
            <a:extLst>
              <a:ext uri="{FF2B5EF4-FFF2-40B4-BE49-F238E27FC236}">
                <a16:creationId xmlns:a16="http://schemas.microsoft.com/office/drawing/2014/main" id="{AE7807E2-5EFF-C436-E5B9-896352A9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4819" name="Slide Number Placeholder 5">
            <a:extLst>
              <a:ext uri="{FF2B5EF4-FFF2-40B4-BE49-F238E27FC236}">
                <a16:creationId xmlns:a16="http://schemas.microsoft.com/office/drawing/2014/main" id="{1E90C160-3B5C-B7A5-F857-37376A56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E85AD24-7D82-0048-8578-752CFB5B898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400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id="{7B39C588-642E-254B-AAC7-75B2A0AC39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An Object</a:t>
            </a:r>
          </a:p>
        </p:txBody>
      </p:sp>
      <p:sp>
        <p:nvSpPr>
          <p:cNvPr id="34821" name="Rectangle 3">
            <a:extLst>
              <a:ext uri="{FF2B5EF4-FFF2-40B4-BE49-F238E27FC236}">
                <a16:creationId xmlns:a16="http://schemas.microsoft.com/office/drawing/2014/main" id="{9B19E77F-C4CC-91E0-C6FF-C3498FE558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143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Integrity/Protection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Reusability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Abstraction</a:t>
            </a:r>
          </a:p>
        </p:txBody>
      </p:sp>
      <p:sp>
        <p:nvSpPr>
          <p:cNvPr id="34822" name="Oval 4">
            <a:extLst>
              <a:ext uri="{FF2B5EF4-FFF2-40B4-BE49-F238E27FC236}">
                <a16:creationId xmlns:a16="http://schemas.microsoft.com/office/drawing/2014/main" id="{53CF14ED-3339-8F50-9C22-6902724198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2514600"/>
            <a:ext cx="3810000" cy="3581400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23" name="AutoShape 9">
            <a:extLst>
              <a:ext uri="{FF2B5EF4-FFF2-40B4-BE49-F238E27FC236}">
                <a16:creationId xmlns:a16="http://schemas.microsoft.com/office/drawing/2014/main" id="{3EEDCFBD-2FAA-6A67-8514-EBBEA571F2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352800"/>
            <a:ext cx="1066800" cy="762000"/>
          </a:xfrm>
          <a:prstGeom prst="flowChartMagneticDrum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24" name="AutoShape 10">
            <a:extLst>
              <a:ext uri="{FF2B5EF4-FFF2-40B4-BE49-F238E27FC236}">
                <a16:creationId xmlns:a16="http://schemas.microsoft.com/office/drawing/2014/main" id="{696BFB41-7BD2-98BC-75CC-77B2E06CFF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4572000"/>
            <a:ext cx="1066800" cy="762000"/>
          </a:xfrm>
          <a:prstGeom prst="flowChartMagneticDrum">
            <a:avLst/>
          </a:prstGeom>
          <a:solidFill>
            <a:srgbClr val="660066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25" name="AutoShape 11">
            <a:extLst>
              <a:ext uri="{FF2B5EF4-FFF2-40B4-BE49-F238E27FC236}">
                <a16:creationId xmlns:a16="http://schemas.microsoft.com/office/drawing/2014/main" id="{87FA18AC-E44B-0374-F292-2923FE7A7A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4038600"/>
            <a:ext cx="1066800" cy="762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26" name="Line 12">
            <a:extLst>
              <a:ext uri="{FF2B5EF4-FFF2-40B4-BE49-F238E27FC236}">
                <a16:creationId xmlns:a16="http://schemas.microsoft.com/office/drawing/2014/main" id="{F3FF32F4-E718-C19B-5B04-9505CD50393F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36576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7" name="Line 13">
            <a:extLst>
              <a:ext uri="{FF2B5EF4-FFF2-40B4-BE49-F238E27FC236}">
                <a16:creationId xmlns:a16="http://schemas.microsoft.com/office/drawing/2014/main" id="{28AB80CC-6607-E966-038F-57EB6F62FC8F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3886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8" name="Line 14">
            <a:extLst>
              <a:ext uri="{FF2B5EF4-FFF2-40B4-BE49-F238E27FC236}">
                <a16:creationId xmlns:a16="http://schemas.microsoft.com/office/drawing/2014/main" id="{DAC33BFC-4690-FE12-5432-E4C30B4EF0FB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3434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9" name="Line 15">
            <a:extLst>
              <a:ext uri="{FF2B5EF4-FFF2-40B4-BE49-F238E27FC236}">
                <a16:creationId xmlns:a16="http://schemas.microsoft.com/office/drawing/2014/main" id="{4564E64A-08A8-487D-C537-2322FDEE4B66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5029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0" name="Line 16">
            <a:extLst>
              <a:ext uri="{FF2B5EF4-FFF2-40B4-BE49-F238E27FC236}">
                <a16:creationId xmlns:a16="http://schemas.microsoft.com/office/drawing/2014/main" id="{DFB040D0-8236-325F-AF16-E7D219EC8319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37338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1" name="Line 17">
            <a:extLst>
              <a:ext uri="{FF2B5EF4-FFF2-40B4-BE49-F238E27FC236}">
                <a16:creationId xmlns:a16="http://schemas.microsoft.com/office/drawing/2014/main" id="{E07D2081-5D05-60A6-5D80-66A2A0196A0A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5400" y="4419600"/>
            <a:ext cx="762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2" name="Line 18">
            <a:extLst>
              <a:ext uri="{FF2B5EF4-FFF2-40B4-BE49-F238E27FC236}">
                <a16:creationId xmlns:a16="http://schemas.microsoft.com/office/drawing/2014/main" id="{2946ACC0-50C0-56D2-E14A-F8EBEE39326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49530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3" name="Oval 2">
            <a:extLst>
              <a:ext uri="{FF2B5EF4-FFF2-40B4-BE49-F238E27FC236}">
                <a16:creationId xmlns:a16="http://schemas.microsoft.com/office/drawing/2014/main" id="{2F903F02-4B88-358B-4F0A-48CAD352D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2209800"/>
            <a:ext cx="1219200" cy="1219200"/>
          </a:xfrm>
          <a:prstGeom prst="ellipse">
            <a:avLst/>
          </a:prstGeom>
          <a:solidFill>
            <a:srgbClr val="FF66CC"/>
          </a:solidFill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4" name="Oval 24">
            <a:extLst>
              <a:ext uri="{FF2B5EF4-FFF2-40B4-BE49-F238E27FC236}">
                <a16:creationId xmlns:a16="http://schemas.microsoft.com/office/drawing/2014/main" id="{C590CE40-6989-6E5C-8E8A-9AC97257DB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4648200"/>
            <a:ext cx="990600" cy="990600"/>
          </a:xfrm>
          <a:prstGeom prst="ellipse">
            <a:avLst/>
          </a:prstGeom>
          <a:solidFill>
            <a:schemeClr val="accent1"/>
          </a:solidFill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5" name="AutoShape 11">
            <a:extLst>
              <a:ext uri="{FF2B5EF4-FFF2-40B4-BE49-F238E27FC236}">
                <a16:creationId xmlns:a16="http://schemas.microsoft.com/office/drawing/2014/main" id="{CCE3C695-6001-6848-ABAF-D5F62D8E4D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2743200"/>
            <a:ext cx="533400" cy="381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6" name="AutoShape 11">
            <a:extLst>
              <a:ext uri="{FF2B5EF4-FFF2-40B4-BE49-F238E27FC236}">
                <a16:creationId xmlns:a16="http://schemas.microsoft.com/office/drawing/2014/main" id="{9171F8F3-A603-D605-BA10-EBC17ECA38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2438400"/>
            <a:ext cx="533400" cy="381000"/>
          </a:xfrm>
          <a:prstGeom prst="flowChartMagneticDrum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7" name="AutoShape 11">
            <a:extLst>
              <a:ext uri="{FF2B5EF4-FFF2-40B4-BE49-F238E27FC236}">
                <a16:creationId xmlns:a16="http://schemas.microsoft.com/office/drawing/2014/main" id="{63564FEC-5577-9E4F-C479-86CB1517B4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4724400"/>
            <a:ext cx="533400" cy="381000"/>
          </a:xfrm>
          <a:prstGeom prst="flowChartMagneticDrum">
            <a:avLst/>
          </a:prstGeom>
          <a:solidFill>
            <a:srgbClr val="008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8" name="Oval 28">
            <a:extLst>
              <a:ext uri="{FF2B5EF4-FFF2-40B4-BE49-F238E27FC236}">
                <a16:creationId xmlns:a16="http://schemas.microsoft.com/office/drawing/2014/main" id="{33CD7D11-705C-651A-81FE-023C1678E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200" y="4800600"/>
            <a:ext cx="381000" cy="381000"/>
          </a:xfrm>
          <a:prstGeom prst="ellipse">
            <a:avLst/>
          </a:prstGeom>
          <a:solidFill>
            <a:srgbClr val="FF66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9" name="Oval 29">
            <a:extLst>
              <a:ext uri="{FF2B5EF4-FFF2-40B4-BE49-F238E27FC236}">
                <a16:creationId xmlns:a16="http://schemas.microsoft.com/office/drawing/2014/main" id="{4CAF2CB4-7BDC-C3D6-C7B2-A7959B2B9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2286000"/>
            <a:ext cx="381000" cy="381000"/>
          </a:xfrm>
          <a:prstGeom prst="ellipse">
            <a:avLst/>
          </a:prstGeom>
          <a:solidFill>
            <a:srgbClr val="3366FF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40" name="Oval 30">
            <a:extLst>
              <a:ext uri="{FF2B5EF4-FFF2-40B4-BE49-F238E27FC236}">
                <a16:creationId xmlns:a16="http://schemas.microsoft.com/office/drawing/2014/main" id="{823D4D84-ACCD-F173-B89B-3A595C95B2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2590800"/>
            <a:ext cx="381000" cy="381000"/>
          </a:xfrm>
          <a:prstGeom prst="ellipse">
            <a:avLst/>
          </a:prstGeom>
          <a:solidFill>
            <a:srgbClr val="3366FF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41" name="Oval 31">
            <a:extLst>
              <a:ext uri="{FF2B5EF4-FFF2-40B4-BE49-F238E27FC236}">
                <a16:creationId xmlns:a16="http://schemas.microsoft.com/office/drawing/2014/main" id="{CFA81B39-E0A4-A8A9-6BC0-41D58351F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2971800"/>
            <a:ext cx="381000" cy="381000"/>
          </a:xfrm>
          <a:prstGeom prst="ellipse">
            <a:avLst/>
          </a:prstGeom>
          <a:solidFill>
            <a:srgbClr val="800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42" name="Diamond 4">
            <a:extLst>
              <a:ext uri="{FF2B5EF4-FFF2-40B4-BE49-F238E27FC236}">
                <a16:creationId xmlns:a16="http://schemas.microsoft.com/office/drawing/2014/main" id="{AB344A0B-A28F-FCA1-D693-4FDD898496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114800"/>
            <a:ext cx="685800" cy="533400"/>
          </a:xfrm>
          <a:prstGeom prst="diamond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43" name="AutoShape 11">
            <a:extLst>
              <a:ext uri="{FF2B5EF4-FFF2-40B4-BE49-F238E27FC236}">
                <a16:creationId xmlns:a16="http://schemas.microsoft.com/office/drawing/2014/main" id="{C2985DA3-442C-59BC-E12A-33775F421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3429000"/>
            <a:ext cx="914400" cy="609600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34844" name="Curved Connector 3">
            <a:extLst>
              <a:ext uri="{FF2B5EF4-FFF2-40B4-BE49-F238E27FC236}">
                <a16:creationId xmlns:a16="http://schemas.microsoft.com/office/drawing/2014/main" id="{48ED0A9D-8DA9-EA73-D361-6B8C25FD0500}"/>
              </a:ext>
            </a:extLst>
          </p:cNvPr>
          <p:cNvCxnSpPr>
            <a:cxnSpLocks noChangeShapeType="1"/>
            <a:stCxn id="34843" idx="4"/>
          </p:cNvCxnSpPr>
          <p:nvPr/>
        </p:nvCxnSpPr>
        <p:spPr bwMode="auto">
          <a:xfrm flipH="1">
            <a:off x="6553200" y="3733800"/>
            <a:ext cx="990600" cy="685800"/>
          </a:xfrm>
          <a:prstGeom prst="curvedConnector3">
            <a:avLst>
              <a:gd name="adj1" fmla="val -23079"/>
            </a:avLst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Date Placeholder 3">
            <a:extLst>
              <a:ext uri="{FF2B5EF4-FFF2-40B4-BE49-F238E27FC236}">
                <a16:creationId xmlns:a16="http://schemas.microsoft.com/office/drawing/2014/main" id="{BCAFBB82-A840-DD2C-A66A-4183E7E82F2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36866" name="Footer Placeholder 4">
            <a:extLst>
              <a:ext uri="{FF2B5EF4-FFF2-40B4-BE49-F238E27FC236}">
                <a16:creationId xmlns:a16="http://schemas.microsoft.com/office/drawing/2014/main" id="{C622F1F1-8FC5-8339-0FCA-995A47C11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6867" name="Slide Number Placeholder 5">
            <a:extLst>
              <a:ext uri="{FF2B5EF4-FFF2-40B4-BE49-F238E27FC236}">
                <a16:creationId xmlns:a16="http://schemas.microsoft.com/office/drawing/2014/main" id="{ECDBA5CF-0E53-1AB9-9738-D38A218C4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CDB2C0E-F56E-4F43-9515-9DA16DECC01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400"/>
          </a:p>
        </p:txBody>
      </p:sp>
      <p:pic>
        <p:nvPicPr>
          <p:cNvPr id="36868" name="Picture 1" descr="ch03imageslides_Page_05.png">
            <a:extLst>
              <a:ext uri="{FF2B5EF4-FFF2-40B4-BE49-F238E27FC236}">
                <a16:creationId xmlns:a16="http://schemas.microsoft.com/office/drawing/2014/main" id="{8C89BCC5-1244-16ED-2580-C35FCF4F62D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7311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Date Placeholder 1">
            <a:extLst>
              <a:ext uri="{FF2B5EF4-FFF2-40B4-BE49-F238E27FC236}">
                <a16:creationId xmlns:a16="http://schemas.microsoft.com/office/drawing/2014/main" id="{ABA3F629-9033-96E5-CF84-30749A84DD3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37890" name="Footer Placeholder 2">
            <a:extLst>
              <a:ext uri="{FF2B5EF4-FFF2-40B4-BE49-F238E27FC236}">
                <a16:creationId xmlns:a16="http://schemas.microsoft.com/office/drawing/2014/main" id="{B894BB9D-1F41-409D-BA0D-039596610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7891" name="Slide Number Placeholder 3">
            <a:extLst>
              <a:ext uri="{FF2B5EF4-FFF2-40B4-BE49-F238E27FC236}">
                <a16:creationId xmlns:a16="http://schemas.microsoft.com/office/drawing/2014/main" id="{01EF5005-D2A6-0423-A14D-E78E9DE42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45E6DC9-0DDC-2343-B93B-4204A86299B3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400"/>
          </a:p>
        </p:txBody>
      </p:sp>
      <p:pic>
        <p:nvPicPr>
          <p:cNvPr id="37892" name="Picture 1" descr="ch03imageslides_Page_13.png">
            <a:extLst>
              <a:ext uri="{FF2B5EF4-FFF2-40B4-BE49-F238E27FC236}">
                <a16:creationId xmlns:a16="http://schemas.microsoft.com/office/drawing/2014/main" id="{1344146F-6C1E-524D-65C5-D035865DF1E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Date Placeholder 1">
            <a:extLst>
              <a:ext uri="{FF2B5EF4-FFF2-40B4-BE49-F238E27FC236}">
                <a16:creationId xmlns:a16="http://schemas.microsoft.com/office/drawing/2014/main" id="{BC37BF7E-7D4C-FF64-654B-62BA6DDD5910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38914" name="Footer Placeholder 2">
            <a:extLst>
              <a:ext uri="{FF2B5EF4-FFF2-40B4-BE49-F238E27FC236}">
                <a16:creationId xmlns:a16="http://schemas.microsoft.com/office/drawing/2014/main" id="{27BEC8C6-D01C-D10B-2A84-3A9D526A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035D3347-C333-0029-21CD-D27285B36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6E73B50-57A4-134D-8510-D0915EB8CE1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400"/>
          </a:p>
        </p:txBody>
      </p:sp>
      <p:pic>
        <p:nvPicPr>
          <p:cNvPr id="38916" name="Picture 1" descr="ch03imageslides_Page_14.png">
            <a:extLst>
              <a:ext uri="{FF2B5EF4-FFF2-40B4-BE49-F238E27FC236}">
                <a16:creationId xmlns:a16="http://schemas.microsoft.com/office/drawing/2014/main" id="{6378FE09-EAAD-D55A-F2FD-485FBDC68DB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7" name="Footer Placeholder 2">
            <a:extLst>
              <a:ext uri="{FF2B5EF4-FFF2-40B4-BE49-F238E27FC236}">
                <a16:creationId xmlns:a16="http://schemas.microsoft.com/office/drawing/2014/main" id="{9A876F45-7CBB-6A41-F53C-AFF2252D4962}"/>
              </a:ext>
            </a:extLst>
          </p:cNvPr>
          <p:cNvSpPr txBox="1">
            <a:spLocks/>
          </p:cNvSpPr>
          <p:nvPr/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ecs40 Fall 2012 Lecture #01</a:t>
            </a:r>
          </a:p>
        </p:txBody>
      </p:sp>
      <p:sp>
        <p:nvSpPr>
          <p:cNvPr id="38918" name="Slide Number Placeholder 3">
            <a:extLst>
              <a:ext uri="{FF2B5EF4-FFF2-40B4-BE49-F238E27FC236}">
                <a16:creationId xmlns:a16="http://schemas.microsoft.com/office/drawing/2014/main" id="{4F91DF50-941E-2742-AFC6-3F1C34D27CD4}"/>
              </a:ext>
            </a:extLst>
          </p:cNvPr>
          <p:cNvSpPr txBox="1">
            <a:spLocks/>
          </p:cNvSpPr>
          <p:nvPr/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5768B9E3-52A2-5F44-AD59-80A51D21AD92}" type="slidenum">
              <a:rPr lang="en-US" altLang="en-US" sz="1400"/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400"/>
          </a:p>
        </p:txBody>
      </p:sp>
      <p:sp>
        <p:nvSpPr>
          <p:cNvPr id="38919" name="Oval 4">
            <a:extLst>
              <a:ext uri="{FF2B5EF4-FFF2-40B4-BE49-F238E27FC236}">
                <a16:creationId xmlns:a16="http://schemas.microsoft.com/office/drawing/2014/main" id="{CD700FDD-B3FC-4801-8759-E88C7D762B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3124200"/>
            <a:ext cx="3810000" cy="3581400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0" name="AutoShape 10">
            <a:extLst>
              <a:ext uri="{FF2B5EF4-FFF2-40B4-BE49-F238E27FC236}">
                <a16:creationId xmlns:a16="http://schemas.microsoft.com/office/drawing/2014/main" id="{ADDBC54F-DC16-EFDC-BD54-1DD529E6E3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4876800"/>
            <a:ext cx="2667000" cy="762000"/>
          </a:xfrm>
          <a:prstGeom prst="flowChartMagneticDrum">
            <a:avLst/>
          </a:prstGeom>
          <a:solidFill>
            <a:srgbClr val="FFCC99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1" name="AutoShape 11">
            <a:extLst>
              <a:ext uri="{FF2B5EF4-FFF2-40B4-BE49-F238E27FC236}">
                <a16:creationId xmlns:a16="http://schemas.microsoft.com/office/drawing/2014/main" id="{CF12FC0F-FABA-926C-5BF3-3A9EA5333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4038600"/>
            <a:ext cx="2667000" cy="762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2" name="TextBox 10">
            <a:extLst>
              <a:ext uri="{FF2B5EF4-FFF2-40B4-BE49-F238E27FC236}">
                <a16:creationId xmlns:a16="http://schemas.microsoft.com/office/drawing/2014/main" id="{2B9603C5-A69C-8580-F88C-6A22D4E64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4191000"/>
            <a:ext cx="18129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setCourseName</a:t>
            </a:r>
          </a:p>
        </p:txBody>
      </p:sp>
      <p:sp>
        <p:nvSpPr>
          <p:cNvPr id="38923" name="TextBox 11">
            <a:extLst>
              <a:ext uri="{FF2B5EF4-FFF2-40B4-BE49-F238E27FC236}">
                <a16:creationId xmlns:a16="http://schemas.microsoft.com/office/drawing/2014/main" id="{51C95760-8AF1-1986-C5A3-77FCB7F1C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9688" y="3200400"/>
            <a:ext cx="16081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GradeBook</a:t>
            </a:r>
          </a:p>
        </p:txBody>
      </p:sp>
      <p:sp>
        <p:nvSpPr>
          <p:cNvPr id="38924" name="TextBox 12">
            <a:extLst>
              <a:ext uri="{FF2B5EF4-FFF2-40B4-BE49-F238E27FC236}">
                <a16:creationId xmlns:a16="http://schemas.microsoft.com/office/drawing/2014/main" id="{695EE0BC-FBD2-F3DB-3F06-C958A56FB6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029200"/>
            <a:ext cx="1838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getCourseName</a:t>
            </a:r>
          </a:p>
        </p:txBody>
      </p:sp>
      <p:sp>
        <p:nvSpPr>
          <p:cNvPr id="38925" name="AutoShape 10">
            <a:extLst>
              <a:ext uri="{FF2B5EF4-FFF2-40B4-BE49-F238E27FC236}">
                <a16:creationId xmlns:a16="http://schemas.microsoft.com/office/drawing/2014/main" id="{D169BEBA-E080-5827-36E9-0F9C5FE31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5715000"/>
            <a:ext cx="2667000" cy="762000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6" name="TextBox 15">
            <a:extLst>
              <a:ext uri="{FF2B5EF4-FFF2-40B4-BE49-F238E27FC236}">
                <a16:creationId xmlns:a16="http://schemas.microsoft.com/office/drawing/2014/main" id="{E5D86FC3-8EBC-1A26-087B-46CCCD5267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867400"/>
            <a:ext cx="18256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displayMessage</a:t>
            </a:r>
          </a:p>
        </p:txBody>
      </p:sp>
      <p:sp>
        <p:nvSpPr>
          <p:cNvPr id="38927" name="Oval 16">
            <a:extLst>
              <a:ext uri="{FF2B5EF4-FFF2-40B4-BE49-F238E27FC236}">
                <a16:creationId xmlns:a16="http://schemas.microsoft.com/office/drawing/2014/main" id="{0F10282F-C0F8-1340-F56C-3828C6A113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4495800"/>
            <a:ext cx="1371600" cy="1371600"/>
          </a:xfrm>
          <a:prstGeom prst="ellipse">
            <a:avLst/>
          </a:prstGeom>
          <a:solidFill>
            <a:schemeClr val="accent1"/>
          </a:solidFill>
          <a:ln w="76200" cmpd="tri">
            <a:solidFill>
              <a:srgbClr val="80000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8" name="AutoShape 11">
            <a:extLst>
              <a:ext uri="{FF2B5EF4-FFF2-40B4-BE49-F238E27FC236}">
                <a16:creationId xmlns:a16="http://schemas.microsoft.com/office/drawing/2014/main" id="{F56E5E5A-217F-C0B4-A6D2-25FA4911D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4953000"/>
            <a:ext cx="533400" cy="381000"/>
          </a:xfrm>
          <a:prstGeom prst="flowChartMagneticDrum">
            <a:avLst/>
          </a:prstGeom>
          <a:solidFill>
            <a:srgbClr val="FF66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9" name="Oval 18">
            <a:extLst>
              <a:ext uri="{FF2B5EF4-FFF2-40B4-BE49-F238E27FC236}">
                <a16:creationId xmlns:a16="http://schemas.microsoft.com/office/drawing/2014/main" id="{84E5795A-40BD-BF48-94F9-2CE5741AE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9600" y="5029200"/>
            <a:ext cx="381000" cy="381000"/>
          </a:xfrm>
          <a:prstGeom prst="ellipse">
            <a:avLst/>
          </a:prstGeom>
          <a:solidFill>
            <a:srgbClr val="FF66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0" name="TextBox 19">
            <a:extLst>
              <a:ext uri="{FF2B5EF4-FFF2-40B4-BE49-F238E27FC236}">
                <a16:creationId xmlns:a16="http://schemas.microsoft.com/office/drawing/2014/main" id="{591C2327-1FD9-C654-AF3F-6C6264DFC0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24775" y="4495800"/>
            <a:ext cx="885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string</a:t>
            </a:r>
          </a:p>
        </p:txBody>
      </p:sp>
      <p:cxnSp>
        <p:nvCxnSpPr>
          <p:cNvPr id="38931" name="Straight Arrow Connector 2">
            <a:extLst>
              <a:ext uri="{FF2B5EF4-FFF2-40B4-BE49-F238E27FC236}">
                <a16:creationId xmlns:a16="http://schemas.microsoft.com/office/drawing/2014/main" id="{A2601D6D-99BE-220C-7402-D3442D2EC04A}"/>
              </a:ext>
            </a:extLst>
          </p:cNvPr>
          <p:cNvCxnSpPr>
            <a:cxnSpLocks noChangeShapeType="1"/>
            <a:endCxn id="38928" idx="1"/>
          </p:cNvCxnSpPr>
          <p:nvPr/>
        </p:nvCxnSpPr>
        <p:spPr bwMode="auto">
          <a:xfrm>
            <a:off x="6248400" y="4419600"/>
            <a:ext cx="990600" cy="7239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32" name="Straight Arrow Connector 22">
            <a:extLst>
              <a:ext uri="{FF2B5EF4-FFF2-40B4-BE49-F238E27FC236}">
                <a16:creationId xmlns:a16="http://schemas.microsoft.com/office/drawing/2014/main" id="{F22D363A-9FFC-F1EA-72FA-A5017A60DFB0}"/>
              </a:ext>
            </a:extLst>
          </p:cNvPr>
          <p:cNvCxnSpPr>
            <a:cxnSpLocks noChangeShapeType="1"/>
            <a:endCxn id="38928" idx="1"/>
          </p:cNvCxnSpPr>
          <p:nvPr/>
        </p:nvCxnSpPr>
        <p:spPr bwMode="auto">
          <a:xfrm flipV="1">
            <a:off x="6248400" y="5143500"/>
            <a:ext cx="990600" cy="1143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33" name="Straight Arrow Connector 25">
            <a:extLst>
              <a:ext uri="{FF2B5EF4-FFF2-40B4-BE49-F238E27FC236}">
                <a16:creationId xmlns:a16="http://schemas.microsoft.com/office/drawing/2014/main" id="{8B924797-07F9-FFD3-4E50-EC98A4298266}"/>
              </a:ext>
            </a:extLst>
          </p:cNvPr>
          <p:cNvCxnSpPr>
            <a:cxnSpLocks noChangeShapeType="1"/>
            <a:endCxn id="38928" idx="1"/>
          </p:cNvCxnSpPr>
          <p:nvPr/>
        </p:nvCxnSpPr>
        <p:spPr bwMode="auto">
          <a:xfrm flipV="1">
            <a:off x="6324600" y="5143500"/>
            <a:ext cx="914400" cy="9525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934" name="AutoShape 6">
            <a:extLst>
              <a:ext uri="{FF2B5EF4-FFF2-40B4-BE49-F238E27FC236}">
                <a16:creationId xmlns:a16="http://schemas.microsoft.com/office/drawing/2014/main" id="{711FC346-C40D-ABCA-706C-FF19F33C9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7400" y="5867400"/>
            <a:ext cx="1981200" cy="6096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Course name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07B56-21F7-9E4E-9F8A-2507C0E85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1738" y="204788"/>
            <a:ext cx="6324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Class/Objects</a:t>
            </a:r>
          </a:p>
        </p:txBody>
      </p:sp>
      <p:sp>
        <p:nvSpPr>
          <p:cNvPr id="39938" name="Content Placeholder 2">
            <a:extLst>
              <a:ext uri="{FF2B5EF4-FFF2-40B4-BE49-F238E27FC236}">
                <a16:creationId xmlns:a16="http://schemas.microsoft.com/office/drawing/2014/main" id="{DD14AE08-6E7C-0719-2EC3-19A373EDD6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804988"/>
            <a:ext cx="7772400" cy="4114800"/>
          </a:xfrm>
        </p:spPr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b="1" u="sng">
                <a:solidFill>
                  <a:srgbClr val="C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class user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char *name;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char *student_id;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char *user_id;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URL *profile_photo;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class work_experience;</a:t>
            </a:r>
          </a:p>
        </p:txBody>
      </p:sp>
      <p:sp>
        <p:nvSpPr>
          <p:cNvPr id="39939" name="Date Placeholder 3">
            <a:extLst>
              <a:ext uri="{FF2B5EF4-FFF2-40B4-BE49-F238E27FC236}">
                <a16:creationId xmlns:a16="http://schemas.microsoft.com/office/drawing/2014/main" id="{55766346-B24E-0B17-C0ED-899FC5098D35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39940" name="Footer Placeholder 4">
            <a:extLst>
              <a:ext uri="{FF2B5EF4-FFF2-40B4-BE49-F238E27FC236}">
                <a16:creationId xmlns:a16="http://schemas.microsoft.com/office/drawing/2014/main" id="{FBB13F0F-7123-988B-6BD1-174F11AAC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39941" name="Slide Number Placeholder 5">
            <a:extLst>
              <a:ext uri="{FF2B5EF4-FFF2-40B4-BE49-F238E27FC236}">
                <a16:creationId xmlns:a16="http://schemas.microsoft.com/office/drawing/2014/main" id="{6F2492C7-228C-5943-842F-74BD7341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A45B805-EF99-D24B-ADC6-07B5C12A858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400"/>
          </a:p>
        </p:txBody>
      </p:sp>
      <p:pic>
        <p:nvPicPr>
          <p:cNvPr id="39942" name="Picture 6">
            <a:extLst>
              <a:ext uri="{FF2B5EF4-FFF2-40B4-BE49-F238E27FC236}">
                <a16:creationId xmlns:a16="http://schemas.microsoft.com/office/drawing/2014/main" id="{4B07DF8F-C774-7BEB-CB38-555280F11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575" y="1347788"/>
            <a:ext cx="2547938" cy="218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40962" name="Date Placeholder 3">
            <a:extLst>
              <a:ext uri="{FF2B5EF4-FFF2-40B4-BE49-F238E27FC236}">
                <a16:creationId xmlns:a16="http://schemas.microsoft.com/office/drawing/2014/main" id="{CEC2356A-FC2F-25CB-4EA6-AF8938E3112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40963" name="Footer Placeholder 4">
            <a:extLst>
              <a:ext uri="{FF2B5EF4-FFF2-40B4-BE49-F238E27FC236}">
                <a16:creationId xmlns:a16="http://schemas.microsoft.com/office/drawing/2014/main" id="{745705E5-9F91-B4C9-DDE2-EB31CABA512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40964" name="Slide Number Placeholder 5">
            <a:extLst>
              <a:ext uri="{FF2B5EF4-FFF2-40B4-BE49-F238E27FC236}">
                <a16:creationId xmlns:a16="http://schemas.microsoft.com/office/drawing/2014/main" id="{9D4B23F6-7FCE-71CE-D0A9-E3DF727EB25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820DE00-FED7-BA40-AD67-49EF106E94F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400"/>
          </a:p>
        </p:txBody>
      </p:sp>
      <p:sp>
        <p:nvSpPr>
          <p:cNvPr id="40965" name="TextBox 6">
            <a:extLst>
              <a:ext uri="{FF2B5EF4-FFF2-40B4-BE49-F238E27FC236}">
                <a16:creationId xmlns:a16="http://schemas.microsoft.com/office/drawing/2014/main" id="{4803F085-26E2-310E-CE79-4F28EC5117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sp>
        <p:nvSpPr>
          <p:cNvPr id="40966" name="TextBox 10">
            <a:extLst>
              <a:ext uri="{FF2B5EF4-FFF2-40B4-BE49-F238E27FC236}">
                <a16:creationId xmlns:a16="http://schemas.microsoft.com/office/drawing/2014/main" id="{C82E5A21-E316-81D0-A4D4-3C7D6D3D25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85900"/>
            <a:ext cx="4433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FF0000"/>
                </a:solidFill>
              </a:rPr>
              <a:t>Complexity of the Problem itself</a:t>
            </a:r>
          </a:p>
        </p:txBody>
      </p:sp>
      <p:cxnSp>
        <p:nvCxnSpPr>
          <p:cNvPr id="40967" name="Straight Arrow Connector 7">
            <a:extLst>
              <a:ext uri="{FF2B5EF4-FFF2-40B4-BE49-F238E27FC236}">
                <a16:creationId xmlns:a16="http://schemas.microsoft.com/office/drawing/2014/main" id="{596C9799-8EF4-F9FA-D431-D516CB2CC5C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90800" y="2133600"/>
            <a:ext cx="990600" cy="685800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968" name="Straight Arrow Connector 12">
            <a:extLst>
              <a:ext uri="{FF2B5EF4-FFF2-40B4-BE49-F238E27FC236}">
                <a16:creationId xmlns:a16="http://schemas.microsoft.com/office/drawing/2014/main" id="{275C8EEC-77A3-C6F9-4495-74F3C005D430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81700" y="4303713"/>
            <a:ext cx="1143000" cy="801687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Cloud 9">
            <a:extLst>
              <a:ext uri="{FF2B5EF4-FFF2-40B4-BE49-F238E27FC236}">
                <a16:creationId xmlns:a16="http://schemas.microsoft.com/office/drawing/2014/main" id="{67E50091-2AB9-B242-AFE2-98E3051F9F61}"/>
              </a:ext>
            </a:extLst>
          </p:cNvPr>
          <p:cNvSpPr/>
          <p:nvPr/>
        </p:nvSpPr>
        <p:spPr bwMode="auto">
          <a:xfrm>
            <a:off x="3135313" y="2938463"/>
            <a:ext cx="3009900" cy="1365250"/>
          </a:xfrm>
          <a:prstGeom prst="clou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r>
              <a:rPr lang="en-US" dirty="0">
                <a:latin typeface="Times New Roman" pitchFamily="1" charset="0"/>
              </a:rPr>
              <a:t>Solving real problems!!</a:t>
            </a:r>
          </a:p>
        </p:txBody>
      </p:sp>
      <p:sp>
        <p:nvSpPr>
          <p:cNvPr id="40970" name="TextBox 13">
            <a:extLst>
              <a:ext uri="{FF2B5EF4-FFF2-40B4-BE49-F238E27FC236}">
                <a16:creationId xmlns:a16="http://schemas.microsoft.com/office/drawing/2014/main" id="{41E73A14-67B1-4E81-2B81-14BD6F80F4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9063" y="2357438"/>
            <a:ext cx="49307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Choosing the right-level of abstraction</a:t>
            </a:r>
          </a:p>
        </p:txBody>
      </p:sp>
      <p:sp>
        <p:nvSpPr>
          <p:cNvPr id="40971" name="TextBox 11">
            <a:extLst>
              <a:ext uri="{FF2B5EF4-FFF2-40B4-BE49-F238E27FC236}">
                <a16:creationId xmlns:a16="http://schemas.microsoft.com/office/drawing/2014/main" id="{1FA3478F-5521-A449-F2CE-22FAF33CC2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875" y="4489450"/>
            <a:ext cx="3800475" cy="120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00B050"/>
                </a:solidFill>
              </a:rPr>
              <a:t>If you haven’t written the program, you don’t know what you are talking about!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8592E-0977-4D8A-76E3-694552507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Wikipedia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3D0E6-8853-3458-6172-C04BB904E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Terminology invoking "objects" and "oriented" in the modern sense of object-oriented programming made its first appearance at </a:t>
            </a:r>
            <a:r>
              <a:rPr lang="en-US" sz="2400" dirty="0">
                <a:hlinkClick r:id="rId2" tooltip="MIT"/>
              </a:rPr>
              <a:t>MIT</a:t>
            </a:r>
            <a:r>
              <a:rPr lang="en-US" sz="2400" dirty="0"/>
              <a:t> in the late 1950s and early 1960s. In the environment of the </a:t>
            </a:r>
            <a:r>
              <a:rPr lang="en-US" sz="2400" dirty="0">
                <a:hlinkClick r:id="rId3" tooltip="Artificial intelligence"/>
              </a:rPr>
              <a:t>artificial intelligence</a:t>
            </a:r>
            <a:r>
              <a:rPr lang="en-US" sz="2400" dirty="0"/>
              <a:t> group, as early as 1960, "object" could refer to identified items (</a:t>
            </a:r>
            <a:r>
              <a:rPr lang="en-US" sz="2400" dirty="0">
                <a:hlinkClick r:id="rId4" tooltip="Lisp (programming language)"/>
              </a:rPr>
              <a:t>LISP</a:t>
            </a:r>
            <a:r>
              <a:rPr lang="en-US" sz="2400" dirty="0"/>
              <a:t> atoms) with properties (attributes);</a:t>
            </a:r>
            <a:r>
              <a:rPr lang="en-US" sz="2400" baseline="30000" dirty="0">
                <a:hlinkClick r:id="rId5"/>
              </a:rPr>
              <a:t>[3]</a:t>
            </a:r>
            <a:r>
              <a:rPr lang="en-US" sz="2400" baseline="30000" dirty="0">
                <a:hlinkClick r:id="rId6"/>
              </a:rPr>
              <a:t>[4]</a:t>
            </a:r>
            <a:r>
              <a:rPr lang="en-US" sz="2400" dirty="0"/>
              <a:t> </a:t>
            </a:r>
            <a:r>
              <a:rPr lang="en-US" sz="2400" dirty="0">
                <a:hlinkClick r:id="rId7" tooltip="Alan Kay"/>
              </a:rPr>
              <a:t>Alan Kay</a:t>
            </a:r>
            <a:r>
              <a:rPr lang="en-US" sz="2400" dirty="0"/>
              <a:t> later cited a detailed understanding of LISP internals as a strong influence on his thinking in 1966.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103B4-84BD-5D6F-EE90-C4017E80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A6DA1-0A60-91CE-02A2-1D798E27C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72B1D-E380-9C3F-0077-2DFB81D4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2424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Content Placeholder 2">
            <a:extLst>
              <a:ext uri="{FF2B5EF4-FFF2-40B4-BE49-F238E27FC236}">
                <a16:creationId xmlns:a16="http://schemas.microsoft.com/office/drawing/2014/main" id="{A9798A18-71B2-D7A0-71E2-FD46F9A8514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27100" y="3581400"/>
            <a:ext cx="7772400" cy="2819400"/>
          </a:xfrm>
        </p:spPr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b="1">
                <a:ea typeface="ＭＳ Ｐゴシック" panose="020B0600070205080204" pitchFamily="34" charset="-128"/>
              </a:rPr>
              <a:t>Smalltalk</a:t>
            </a:r>
            <a:r>
              <a:rPr lang="en-US" altLang="en-US">
                <a:ea typeface="ＭＳ Ｐゴシック" panose="020B0600070205080204" pitchFamily="34" charset="-128"/>
              </a:rPr>
              <a:t> is an </a:t>
            </a:r>
            <a:r>
              <a:rPr lang="en-US" altLang="en-US">
                <a:ea typeface="ＭＳ Ｐゴシック" panose="020B0600070205080204" pitchFamily="34" charset="-128"/>
                <a:hlinkClick r:id="rId2" tooltip="Object-oriented programming"/>
              </a:rPr>
              <a:t>object-oriented</a:t>
            </a:r>
            <a:r>
              <a:rPr lang="en-US" altLang="en-US">
                <a:ea typeface="ＭＳ Ｐゴシック" panose="020B0600070205080204" pitchFamily="34" charset="-128"/>
              </a:rPr>
              <a:t>, </a:t>
            </a:r>
            <a:r>
              <a:rPr lang="en-US" altLang="en-US">
                <a:ea typeface="ＭＳ Ｐゴシック" panose="020B0600070205080204" pitchFamily="34" charset="-128"/>
                <a:hlinkClick r:id="rId3" tooltip="Dynamically typed"/>
              </a:rPr>
              <a:t>dynamically typed</a:t>
            </a:r>
            <a:r>
              <a:rPr lang="en-US" altLang="en-US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  <a:hlinkClick r:id="rId4" tooltip="Reflection (computer science)"/>
              </a:rPr>
              <a:t>reflective</a:t>
            </a:r>
            <a:r>
              <a:rPr lang="en-US" altLang="en-US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  <a:hlinkClick r:id="rId5" tooltip="Programming language"/>
              </a:rPr>
              <a:t>programming language</a:t>
            </a:r>
            <a:r>
              <a:rPr lang="en-US" altLang="en-US">
                <a:ea typeface="ＭＳ Ｐゴシック" panose="020B0600070205080204" pitchFamily="34" charset="-128"/>
              </a:rPr>
              <a:t>. Smalltalk was created as the language underpinning the "new world" of computing exemplified by "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human–computer symbiosis</a:t>
            </a:r>
            <a:r>
              <a:rPr lang="en-US" altLang="en-US">
                <a:ea typeface="ＭＳ Ｐゴシック" panose="020B0600070205080204" pitchFamily="34" charset="-128"/>
              </a:rPr>
              <a:t>".</a:t>
            </a:r>
          </a:p>
        </p:txBody>
      </p:sp>
      <p:sp>
        <p:nvSpPr>
          <p:cNvPr id="19458" name="Date Placeholder 3">
            <a:extLst>
              <a:ext uri="{FF2B5EF4-FFF2-40B4-BE49-F238E27FC236}">
                <a16:creationId xmlns:a16="http://schemas.microsoft.com/office/drawing/2014/main" id="{5DEE517B-832E-FF6C-C7C6-C50780EF3F1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19459" name="Footer Placeholder 4">
            <a:extLst>
              <a:ext uri="{FF2B5EF4-FFF2-40B4-BE49-F238E27FC236}">
                <a16:creationId xmlns:a16="http://schemas.microsoft.com/office/drawing/2014/main" id="{DD0ADCBC-409B-83D4-B7AF-3F86A9DEF65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19460" name="Slide Number Placeholder 5">
            <a:extLst>
              <a:ext uri="{FF2B5EF4-FFF2-40B4-BE49-F238E27FC236}">
                <a16:creationId xmlns:a16="http://schemas.microsoft.com/office/drawing/2014/main" id="{60AA7B7B-8871-6AFC-9AF5-A383E5B74C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1DE3B13-23EF-4349-8A5F-3BB1A0103B2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400"/>
          </a:p>
        </p:txBody>
      </p:sp>
      <p:pic>
        <p:nvPicPr>
          <p:cNvPr id="19461" name="Picture 7">
            <a:extLst>
              <a:ext uri="{FF2B5EF4-FFF2-40B4-BE49-F238E27FC236}">
                <a16:creationId xmlns:a16="http://schemas.microsoft.com/office/drawing/2014/main" id="{B6A1C15F-C6B1-853B-3D54-AE2687C67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04800"/>
            <a:ext cx="2311400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EB11-4DA4-BF72-3D12-FA7F8B412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0" y="457200"/>
            <a:ext cx="6324600" cy="1143000"/>
          </a:xfrm>
        </p:spPr>
        <p:txBody>
          <a:bodyPr/>
          <a:lstStyle/>
          <a:p>
            <a:r>
              <a:rPr lang="en-US" dirty="0"/>
              <a:t>Why do ”we” want to learn OO??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E1C31-D815-D3FA-A9AF-895E2BFFF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9/21/22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F8DCF-1E92-6FA0-8F5F-777759CA5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2022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7097E-21F8-7F57-C7E8-DE7FEC2DF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3418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0482" name="Date Placeholder 3">
            <a:extLst>
              <a:ext uri="{FF2B5EF4-FFF2-40B4-BE49-F238E27FC236}">
                <a16:creationId xmlns:a16="http://schemas.microsoft.com/office/drawing/2014/main" id="{6B9422FE-FA8A-884E-205D-9C3692C96A6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0483" name="Footer Placeholder 4">
            <a:extLst>
              <a:ext uri="{FF2B5EF4-FFF2-40B4-BE49-F238E27FC236}">
                <a16:creationId xmlns:a16="http://schemas.microsoft.com/office/drawing/2014/main" id="{6F7280D8-7B4B-1540-8AC9-E11FA7C6F9A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0484" name="Slide Number Placeholder 5">
            <a:extLst>
              <a:ext uri="{FF2B5EF4-FFF2-40B4-BE49-F238E27FC236}">
                <a16:creationId xmlns:a16="http://schemas.microsoft.com/office/drawing/2014/main" id="{49C2EF1A-E788-167B-FE83-65382A51BB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5DE232C-EF0C-B742-AB0A-B97AF254B4E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400"/>
          </a:p>
        </p:txBody>
      </p:sp>
      <p:sp>
        <p:nvSpPr>
          <p:cNvPr id="20485" name="TextBox 6">
            <a:extLst>
              <a:ext uri="{FF2B5EF4-FFF2-40B4-BE49-F238E27FC236}">
                <a16:creationId xmlns:a16="http://schemas.microsoft.com/office/drawing/2014/main" id="{DE9A23A2-3A32-CC8C-6256-AE0074DDC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1506" name="Date Placeholder 3">
            <a:extLst>
              <a:ext uri="{FF2B5EF4-FFF2-40B4-BE49-F238E27FC236}">
                <a16:creationId xmlns:a16="http://schemas.microsoft.com/office/drawing/2014/main" id="{573E9813-D94E-05EE-E5F4-A052D60F744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1507" name="Footer Placeholder 4">
            <a:extLst>
              <a:ext uri="{FF2B5EF4-FFF2-40B4-BE49-F238E27FC236}">
                <a16:creationId xmlns:a16="http://schemas.microsoft.com/office/drawing/2014/main" id="{AEC9F030-A65A-BA42-6DFC-6E0E8F9065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1508" name="Slide Number Placeholder 5">
            <a:extLst>
              <a:ext uri="{FF2B5EF4-FFF2-40B4-BE49-F238E27FC236}">
                <a16:creationId xmlns:a16="http://schemas.microsoft.com/office/drawing/2014/main" id="{CC769F51-B349-C197-0BC4-BD2C1878405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1C89166-F437-CA4D-8AD6-76A882CBBD13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400"/>
          </a:p>
        </p:txBody>
      </p:sp>
      <p:sp>
        <p:nvSpPr>
          <p:cNvPr id="21509" name="TextBox 6">
            <a:extLst>
              <a:ext uri="{FF2B5EF4-FFF2-40B4-BE49-F238E27FC236}">
                <a16:creationId xmlns:a16="http://schemas.microsoft.com/office/drawing/2014/main" id="{58885B85-8832-047F-3041-4A7FCB9523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pic>
        <p:nvPicPr>
          <p:cNvPr id="21510" name="Picture 8">
            <a:extLst>
              <a:ext uri="{FF2B5EF4-FFF2-40B4-BE49-F238E27FC236}">
                <a16:creationId xmlns:a16="http://schemas.microsoft.com/office/drawing/2014/main" id="{E542E7F5-32F0-D8A7-25F5-26280E9C6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1419225"/>
            <a:ext cx="4700587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1" name="TextBox 9">
            <a:extLst>
              <a:ext uri="{FF2B5EF4-FFF2-40B4-BE49-F238E27FC236}">
                <a16:creationId xmlns:a16="http://schemas.microsoft.com/office/drawing/2014/main" id="{48F24D39-6E6D-06BC-16E9-5742B3C935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6075" y="1552575"/>
            <a:ext cx="2954338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Large program/system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Reusability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Debugging/Testing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Extensibility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BTW, C is a lot worse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	“pointer”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5F8AE-E560-0F45-9A8E-80D828DD0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7075" y="188913"/>
            <a:ext cx="5791200" cy="746125"/>
          </a:xfrm>
        </p:spPr>
        <p:txBody>
          <a:bodyPr/>
          <a:lstStyle/>
          <a:p>
            <a:pPr>
              <a:defRPr/>
            </a:pPr>
            <a:r>
              <a:rPr lang="en-US" dirty="0"/>
              <a:t>Function calls</a:t>
            </a: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8592E669-162A-4FC5-DBCF-7A4B3880FD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762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Call by value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Call by reference/address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Call by name</a:t>
            </a:r>
          </a:p>
        </p:txBody>
      </p:sp>
      <p:sp>
        <p:nvSpPr>
          <p:cNvPr id="22531" name="Date Placeholder 3">
            <a:extLst>
              <a:ext uri="{FF2B5EF4-FFF2-40B4-BE49-F238E27FC236}">
                <a16:creationId xmlns:a16="http://schemas.microsoft.com/office/drawing/2014/main" id="{72379604-1DD0-81F6-2D4F-53069E8A2F9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9/21/22</a:t>
            </a:r>
          </a:p>
        </p:txBody>
      </p:sp>
      <p:sp>
        <p:nvSpPr>
          <p:cNvPr id="22532" name="Footer Placeholder 4">
            <a:extLst>
              <a:ext uri="{FF2B5EF4-FFF2-40B4-BE49-F238E27FC236}">
                <a16:creationId xmlns:a16="http://schemas.microsoft.com/office/drawing/2014/main" id="{6B0BB259-0E86-9C84-B3E3-DD189DD250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Fall 2022</a:t>
            </a:r>
            <a:endParaRPr lang="en-US" altLang="en-US" sz="1400"/>
          </a:p>
        </p:txBody>
      </p:sp>
      <p:sp>
        <p:nvSpPr>
          <p:cNvPr id="22533" name="Slide Number Placeholder 5">
            <a:extLst>
              <a:ext uri="{FF2B5EF4-FFF2-40B4-BE49-F238E27FC236}">
                <a16:creationId xmlns:a16="http://schemas.microsoft.com/office/drawing/2014/main" id="{D02D126D-B1A8-5C8B-7EE6-707116DB38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C9E78D0-F45E-7242-82E4-70828BC11FC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400"/>
          </a:p>
        </p:txBody>
      </p:sp>
      <p:sp>
        <p:nvSpPr>
          <p:cNvPr id="22534" name="Rectangle 4">
            <a:extLst>
              <a:ext uri="{FF2B5EF4-FFF2-40B4-BE49-F238E27FC236}">
                <a16:creationId xmlns:a16="http://schemas.microsoft.com/office/drawing/2014/main" id="{B0F2CD9C-FA28-A2B2-1E14-F2CD91292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" y="3124200"/>
            <a:ext cx="8915400" cy="267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int x;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fprintf(stderr, "%ld\n", (int)(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&amp;x</a:t>
            </a:r>
            <a:r>
              <a:rPr lang="en-US" altLang="en-US" sz="2400">
                <a:latin typeface="Courier New" panose="02070309020205020404" pitchFamily="49" charset="0"/>
              </a:rPr>
              <a:t>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printf("enter x\n");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scanf("%d", 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&amp;x</a:t>
            </a:r>
            <a:r>
              <a:rPr lang="en-US" altLang="en-US" sz="2400">
                <a:latin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printf("%ld\n",  (int) 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(*((int *) x))</a:t>
            </a:r>
            <a:r>
              <a:rPr lang="en-US" altLang="en-US" sz="2400">
                <a:latin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printf("%x\n", (int)((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(char *) (&amp;x)</a:t>
            </a:r>
            <a:r>
              <a:rPr lang="en-US" altLang="en-US" sz="2400">
                <a:latin typeface="Courier New" panose="02070309020205020404" pitchFamily="49" charset="0"/>
              </a:rPr>
              <a:t>) + 1));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printf("%x\n, (int)((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(char *) (&amp;x + 1)</a:t>
            </a:r>
            <a:r>
              <a:rPr lang="en-US" altLang="en-US" sz="2400">
                <a:latin typeface="Courier New" panose="02070309020205020404" pitchFamily="49" charset="0"/>
              </a:rPr>
              <a:t>)));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oaring">
  <a:themeElements>
    <a:clrScheme name="Soaring 3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BCBCB"/>
      </a:accent1>
      <a:accent2>
        <a:srgbClr val="969696"/>
      </a:accent2>
      <a:accent3>
        <a:srgbClr val="FFFFFF"/>
      </a:accent3>
      <a:accent4>
        <a:srgbClr val="000000"/>
      </a:accent4>
      <a:accent5>
        <a:srgbClr val="E2E2E2"/>
      </a:accent5>
      <a:accent6>
        <a:srgbClr val="878787"/>
      </a:accent6>
      <a:hlink>
        <a:srgbClr val="5F5F5F"/>
      </a:hlink>
      <a:folHlink>
        <a:srgbClr val="EAEAEA"/>
      </a:folHlink>
    </a:clrScheme>
    <a:fontScheme name="Soaring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" charset="0"/>
          </a:defRPr>
        </a:defPPr>
      </a:lstStyle>
    </a:lnDef>
  </a:objectDefaults>
  <a:extraClrSchemeLst>
    <a:extraClrScheme>
      <a:clrScheme name="Soaring 1">
        <a:dk1>
          <a:srgbClr val="000000"/>
        </a:dk1>
        <a:lt1>
          <a:srgbClr val="FFFFFF"/>
        </a:lt1>
        <a:dk2>
          <a:srgbClr val="0000FF"/>
        </a:dk2>
        <a:lt2>
          <a:srgbClr val="FFCC66"/>
        </a:lt2>
        <a:accent1>
          <a:srgbClr val="00FFFF"/>
        </a:accent1>
        <a:accent2>
          <a:srgbClr val="FFFF00"/>
        </a:accent2>
        <a:accent3>
          <a:srgbClr val="AAAAFF"/>
        </a:accent3>
        <a:accent4>
          <a:srgbClr val="DADADA"/>
        </a:accent4>
        <a:accent5>
          <a:srgbClr val="AAFFFF"/>
        </a:accent5>
        <a:accent6>
          <a:srgbClr val="E7E700"/>
        </a:accent6>
        <a:hlink>
          <a:srgbClr val="FF0033"/>
        </a:hlink>
        <a:folHlink>
          <a:srgbClr val="33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oaring 2">
        <a:dk1>
          <a:srgbClr val="000000"/>
        </a:dk1>
        <a:lt1>
          <a:srgbClr val="FFFFFF"/>
        </a:lt1>
        <a:dk2>
          <a:srgbClr val="000000"/>
        </a:dk2>
        <a:lt2>
          <a:srgbClr val="CCECFF"/>
        </a:lt2>
        <a:accent1>
          <a:srgbClr val="6699FF"/>
        </a:accent1>
        <a:accent2>
          <a:srgbClr val="00CCCC"/>
        </a:accent2>
        <a:accent3>
          <a:srgbClr val="FFFFFF"/>
        </a:accent3>
        <a:accent4>
          <a:srgbClr val="000000"/>
        </a:accent4>
        <a:accent5>
          <a:srgbClr val="B8CAFF"/>
        </a:accent5>
        <a:accent6>
          <a:srgbClr val="00B9B9"/>
        </a:accent6>
        <a:hlink>
          <a:srgbClr val="CC99FF"/>
        </a:hlink>
        <a:folHlink>
          <a:srgbClr val="66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oaring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BCBCB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878787"/>
        </a:accent6>
        <a:hlink>
          <a:srgbClr val="5F5F5F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oaring 4">
        <a:dk1>
          <a:srgbClr val="000000"/>
        </a:dk1>
        <a:lt1>
          <a:srgbClr val="FFFFFF"/>
        </a:lt1>
        <a:dk2>
          <a:srgbClr val="008080"/>
        </a:dk2>
        <a:lt2>
          <a:srgbClr val="FFCC66"/>
        </a:lt2>
        <a:accent1>
          <a:srgbClr val="0099CC"/>
        </a:accent1>
        <a:accent2>
          <a:srgbClr val="FFFF00"/>
        </a:accent2>
        <a:accent3>
          <a:srgbClr val="AAC0C0"/>
        </a:accent3>
        <a:accent4>
          <a:srgbClr val="DADADA"/>
        </a:accent4>
        <a:accent5>
          <a:srgbClr val="AACAE2"/>
        </a:accent5>
        <a:accent6>
          <a:srgbClr val="E7E700"/>
        </a:accent6>
        <a:hlink>
          <a:srgbClr val="6600CC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oaring 5">
        <a:dk1>
          <a:srgbClr val="000000"/>
        </a:dk1>
        <a:lt1>
          <a:srgbClr val="FFFFFF"/>
        </a:lt1>
        <a:dk2>
          <a:srgbClr val="993300"/>
        </a:dk2>
        <a:lt2>
          <a:srgbClr val="FFCC66"/>
        </a:lt2>
        <a:accent1>
          <a:srgbClr val="FF6633"/>
        </a:accent1>
        <a:accent2>
          <a:srgbClr val="FFFF00"/>
        </a:accent2>
        <a:accent3>
          <a:srgbClr val="CAADAA"/>
        </a:accent3>
        <a:accent4>
          <a:srgbClr val="DADADA"/>
        </a:accent4>
        <a:accent5>
          <a:srgbClr val="FFB8AD"/>
        </a:accent5>
        <a:accent6>
          <a:srgbClr val="E7E700"/>
        </a:accent6>
        <a:hlink>
          <a:srgbClr val="CC0000"/>
        </a:hlink>
        <a:folHlink>
          <a:srgbClr val="CC66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C:\MSOffice\Templates\Presentation Designs\Soaring.pot</Template>
  <TotalTime>571</TotalTime>
  <Words>1145</Words>
  <Application>Microsoft Macintosh PowerPoint</Application>
  <PresentationFormat>On-screen Show (4:3)</PresentationFormat>
  <Paragraphs>242</Paragraphs>
  <Slides>35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Times New Roman</vt:lpstr>
      <vt:lpstr>ＭＳ Ｐゴシック</vt:lpstr>
      <vt:lpstr>Arial</vt:lpstr>
      <vt:lpstr>Monotype Sorts</vt:lpstr>
      <vt:lpstr>Comic Sans MS</vt:lpstr>
      <vt:lpstr>Abadi MT Condensed Extra Bold</vt:lpstr>
      <vt:lpstr>Courier New</vt:lpstr>
      <vt:lpstr>Soaring</vt:lpstr>
      <vt:lpstr>ecs36b Fall 2021: Software Development &amp; Object-Oriented Programming #01: Object-Oriented Paradigm (1/2)</vt:lpstr>
      <vt:lpstr>Today…</vt:lpstr>
      <vt:lpstr>Object-Oriented Paradigm</vt:lpstr>
      <vt:lpstr>From Wikipedia</vt:lpstr>
      <vt:lpstr>PowerPoint Presentation</vt:lpstr>
      <vt:lpstr>Why do ”we” want to learn OO??</vt:lpstr>
      <vt:lpstr>Two sides of OO*</vt:lpstr>
      <vt:lpstr>Two sides of OO*</vt:lpstr>
      <vt:lpstr>Function calls</vt:lpstr>
      <vt:lpstr>Two sides of OO*</vt:lpstr>
      <vt:lpstr>Two sides of OO*</vt:lpstr>
      <vt:lpstr>PowerPoint Presentation</vt:lpstr>
      <vt:lpstr>Two sides of OO*</vt:lpstr>
      <vt:lpstr>Search Engine</vt:lpstr>
      <vt:lpstr>Search Engine</vt:lpstr>
      <vt:lpstr>PowerPoint Presentation</vt:lpstr>
      <vt:lpstr>PowerPoint Presentation</vt:lpstr>
      <vt:lpstr>PowerPoint Presentation</vt:lpstr>
      <vt:lpstr>PowerPoint Presentation</vt:lpstr>
      <vt:lpstr>Search Engine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OO Principles</vt:lpstr>
      <vt:lpstr>Objects/Classes</vt:lpstr>
      <vt:lpstr>An Object</vt:lpstr>
      <vt:lpstr>An Object</vt:lpstr>
      <vt:lpstr>PowerPoint Presentation</vt:lpstr>
      <vt:lpstr>PowerPoint Presentation</vt:lpstr>
      <vt:lpstr>PowerPoint Presentation</vt:lpstr>
      <vt:lpstr>Class/Objects</vt:lpstr>
      <vt:lpstr>Two sides of OO*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ecs36a Spring 2020: Software Development &amp; Object-Oriented Programming #00: a welcome message</dc:title>
  <dc:creator>Felix Wu</dc:creator>
  <cp:lastModifiedBy>Felix Wu</cp:lastModifiedBy>
  <cp:revision>17</cp:revision>
  <cp:lastPrinted>1998-10-21T19:18:12Z</cp:lastPrinted>
  <dcterms:created xsi:type="dcterms:W3CDTF">2020-03-30T05:59:12Z</dcterms:created>
  <dcterms:modified xsi:type="dcterms:W3CDTF">2022-09-21T21:50:02Z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2</vt:i4>
  </property>
  <property fmtid="{D5CDD505-2E9C-101B-9397-08002B2CF9AE}" pid="3" name="GraphicType">
    <vt:i4>2</vt:i4>
  </property>
  <property fmtid="{D5CDD505-2E9C-101B-9397-08002B2CF9AE}" pid="4" name="Compression">
    <vt:i4>70</vt:i4>
  </property>
  <property fmtid="{D5CDD505-2E9C-101B-9397-08002B2CF9AE}" pid="5" name="ScreenSize">
    <vt:i4>1</vt:i4>
  </property>
  <property fmtid="{D5CDD505-2E9C-101B-9397-08002B2CF9AE}" pid="6" name="ScreenUsage">
    <vt:i4>2</vt:i4>
  </property>
  <property fmtid="{D5CDD505-2E9C-101B-9397-08002B2CF9AE}" pid="7" name="MailAddress">
    <vt:lpwstr>wu@csc.ncsu.edu</vt:lpwstr>
  </property>
  <property fmtid="{D5CDD505-2E9C-101B-9397-08002B2CF9AE}" pid="8" name="HomePage">
    <vt:lpwstr>http://shang.csc.ncsu.edu</vt:lpwstr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1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C:\FelixWu</vt:lpwstr>
  </property>
</Properties>
</file>